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4010" r:id="rId1"/>
  </p:sldMasterIdLst>
  <p:notesMasterIdLst>
    <p:notesMasterId r:id="rId21"/>
  </p:notesMasterIdLst>
  <p:handoutMasterIdLst>
    <p:handoutMasterId r:id="rId22"/>
  </p:handoutMasterIdLst>
  <p:sldIdLst>
    <p:sldId id="275" r:id="rId2"/>
    <p:sldId id="326" r:id="rId3"/>
    <p:sldId id="276" r:id="rId4"/>
    <p:sldId id="277" r:id="rId5"/>
    <p:sldId id="339" r:id="rId6"/>
    <p:sldId id="295" r:id="rId7"/>
    <p:sldId id="444" r:id="rId8"/>
    <p:sldId id="345" r:id="rId9"/>
    <p:sldId id="346" r:id="rId10"/>
    <p:sldId id="349" r:id="rId11"/>
    <p:sldId id="355" r:id="rId12"/>
    <p:sldId id="358" r:id="rId13"/>
    <p:sldId id="384" r:id="rId14"/>
    <p:sldId id="391" r:id="rId15"/>
    <p:sldId id="445" r:id="rId16"/>
    <p:sldId id="446" r:id="rId17"/>
    <p:sldId id="450" r:id="rId18"/>
    <p:sldId id="447" r:id="rId19"/>
    <p:sldId id="288" r:id="rId20"/>
  </p:sldIdLst>
  <p:sldSz cx="9144000" cy="6858000" type="screen4x3"/>
  <p:notesSz cx="6797675" cy="9926638"/>
  <p:embeddedFontLst>
    <p:embeddedFont>
      <p:font typeface="Dahrendorf" panose="020006030604050D0003" pitchFamily="2"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Dahrendorf Light" panose="020003030604050D0003" pitchFamily="2" charset="0"/>
      <p:regular r:id="rId31"/>
      <p:italic r:id="rId32"/>
    </p:embeddedFont>
    <p:embeddedFont>
      <p:font typeface="Arial Unicode MS" panose="020B0604020202020204" pitchFamily="34" charset="-128"/>
      <p:regular r:id="rId33"/>
    </p:embeddedFont>
  </p:embeddedFontLst>
  <p:defaultTextStyle>
    <a:defPPr>
      <a:defRPr lang="en-US"/>
    </a:defPPr>
    <a:lvl1pPr algn="l" rtl="0" fontAlgn="base">
      <a:spcBef>
        <a:spcPct val="0"/>
      </a:spcBef>
      <a:spcAft>
        <a:spcPct val="0"/>
      </a:spcAft>
      <a:defRPr sz="2800" kern="1200">
        <a:solidFill>
          <a:srgbClr val="000000"/>
        </a:solidFill>
        <a:latin typeface="Arial Unicode MS" pitchFamily="34" charset="-128"/>
        <a:ea typeface="ヒラギノ角ゴ Pro W3"/>
        <a:cs typeface="ヒラギノ角ゴ Pro W3"/>
        <a:sym typeface="Arial Unicode MS" pitchFamily="34" charset="-128"/>
      </a:defRPr>
    </a:lvl1pPr>
    <a:lvl2pPr marL="457200" algn="l" rtl="0" fontAlgn="base">
      <a:spcBef>
        <a:spcPct val="0"/>
      </a:spcBef>
      <a:spcAft>
        <a:spcPct val="0"/>
      </a:spcAft>
      <a:defRPr sz="2800" kern="1200">
        <a:solidFill>
          <a:srgbClr val="000000"/>
        </a:solidFill>
        <a:latin typeface="Arial Unicode MS" pitchFamily="34" charset="-128"/>
        <a:ea typeface="ヒラギノ角ゴ Pro W3"/>
        <a:cs typeface="ヒラギノ角ゴ Pro W3"/>
        <a:sym typeface="Arial Unicode MS" pitchFamily="34" charset="-128"/>
      </a:defRPr>
    </a:lvl2pPr>
    <a:lvl3pPr marL="914400" algn="l" rtl="0" fontAlgn="base">
      <a:spcBef>
        <a:spcPct val="0"/>
      </a:spcBef>
      <a:spcAft>
        <a:spcPct val="0"/>
      </a:spcAft>
      <a:defRPr sz="2800" kern="1200">
        <a:solidFill>
          <a:srgbClr val="000000"/>
        </a:solidFill>
        <a:latin typeface="Arial Unicode MS" pitchFamily="34" charset="-128"/>
        <a:ea typeface="ヒラギノ角ゴ Pro W3"/>
        <a:cs typeface="ヒラギノ角ゴ Pro W3"/>
        <a:sym typeface="Arial Unicode MS" pitchFamily="34" charset="-128"/>
      </a:defRPr>
    </a:lvl3pPr>
    <a:lvl4pPr marL="1371600" algn="l" rtl="0" fontAlgn="base">
      <a:spcBef>
        <a:spcPct val="0"/>
      </a:spcBef>
      <a:spcAft>
        <a:spcPct val="0"/>
      </a:spcAft>
      <a:defRPr sz="2800" kern="1200">
        <a:solidFill>
          <a:srgbClr val="000000"/>
        </a:solidFill>
        <a:latin typeface="Arial Unicode MS" pitchFamily="34" charset="-128"/>
        <a:ea typeface="ヒラギノ角ゴ Pro W3"/>
        <a:cs typeface="ヒラギノ角ゴ Pro W3"/>
        <a:sym typeface="Arial Unicode MS" pitchFamily="34" charset="-128"/>
      </a:defRPr>
    </a:lvl4pPr>
    <a:lvl5pPr marL="1828800" algn="l" rtl="0" fontAlgn="base">
      <a:spcBef>
        <a:spcPct val="0"/>
      </a:spcBef>
      <a:spcAft>
        <a:spcPct val="0"/>
      </a:spcAft>
      <a:defRPr sz="2800" kern="1200">
        <a:solidFill>
          <a:srgbClr val="000000"/>
        </a:solidFill>
        <a:latin typeface="Arial Unicode MS" pitchFamily="34" charset="-128"/>
        <a:ea typeface="ヒラギノ角ゴ Pro W3"/>
        <a:cs typeface="ヒラギノ角ゴ Pro W3"/>
        <a:sym typeface="Arial Unicode MS" pitchFamily="34" charset="-128"/>
      </a:defRPr>
    </a:lvl5pPr>
    <a:lvl6pPr marL="2286000" algn="l" defTabSz="914400" rtl="0" eaLnBrk="1" latinLnBrk="0" hangingPunct="1">
      <a:defRPr sz="2800" kern="1200">
        <a:solidFill>
          <a:srgbClr val="000000"/>
        </a:solidFill>
        <a:latin typeface="Arial Unicode MS" pitchFamily="34" charset="-128"/>
        <a:ea typeface="ヒラギノ角ゴ Pro W3"/>
        <a:cs typeface="ヒラギノ角ゴ Pro W3"/>
        <a:sym typeface="Arial Unicode MS" pitchFamily="34" charset="-128"/>
      </a:defRPr>
    </a:lvl6pPr>
    <a:lvl7pPr marL="2743200" algn="l" defTabSz="914400" rtl="0" eaLnBrk="1" latinLnBrk="0" hangingPunct="1">
      <a:defRPr sz="2800" kern="1200">
        <a:solidFill>
          <a:srgbClr val="000000"/>
        </a:solidFill>
        <a:latin typeface="Arial Unicode MS" pitchFamily="34" charset="-128"/>
        <a:ea typeface="ヒラギノ角ゴ Pro W3"/>
        <a:cs typeface="ヒラギノ角ゴ Pro W3"/>
        <a:sym typeface="Arial Unicode MS" pitchFamily="34" charset="-128"/>
      </a:defRPr>
    </a:lvl7pPr>
    <a:lvl8pPr marL="3200400" algn="l" defTabSz="914400" rtl="0" eaLnBrk="1" latinLnBrk="0" hangingPunct="1">
      <a:defRPr sz="2800" kern="1200">
        <a:solidFill>
          <a:srgbClr val="000000"/>
        </a:solidFill>
        <a:latin typeface="Arial Unicode MS" pitchFamily="34" charset="-128"/>
        <a:ea typeface="ヒラギノ角ゴ Pro W3"/>
        <a:cs typeface="ヒラギノ角ゴ Pro W3"/>
        <a:sym typeface="Arial Unicode MS" pitchFamily="34" charset="-128"/>
      </a:defRPr>
    </a:lvl8pPr>
    <a:lvl9pPr marL="3657600" algn="l" defTabSz="914400" rtl="0" eaLnBrk="1" latinLnBrk="0" hangingPunct="1">
      <a:defRPr sz="2800" kern="1200">
        <a:solidFill>
          <a:srgbClr val="000000"/>
        </a:solidFill>
        <a:latin typeface="Arial Unicode MS" pitchFamily="34" charset="-128"/>
        <a:ea typeface="ヒラギノ角ゴ Pro W3"/>
        <a:cs typeface="ヒラギノ角ゴ Pro W3"/>
        <a:sym typeface="Arial Unicode MS" pitchFamily="34"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egfried Doreen" initials="SD" lastIdx="10" clrIdx="0"/>
  <p:cmAuthor id="1" name="Sebastian Nix" initials="SN"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0B5"/>
    <a:srgbClr val="666666"/>
    <a:srgbClr val="9E3173"/>
    <a:srgbClr val="619933"/>
    <a:srgbClr val="6AB023"/>
    <a:srgbClr val="C5007B"/>
    <a:srgbClr val="ACACAC"/>
    <a:srgbClr val="02476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78129" autoAdjust="0"/>
  </p:normalViewPr>
  <p:slideViewPr>
    <p:cSldViewPr snapToGrid="0">
      <p:cViewPr>
        <p:scale>
          <a:sx n="82" d="100"/>
          <a:sy n="82" d="100"/>
        </p:scale>
        <p:origin x="-780" y="-72"/>
      </p:cViewPr>
      <p:guideLst>
        <p:guide orient="horz" pos="242"/>
        <p:guide pos="862"/>
      </p:guideLst>
    </p:cSldViewPr>
  </p:slideViewPr>
  <p:outlineViewPr>
    <p:cViewPr>
      <p:scale>
        <a:sx n="33" d="100"/>
        <a:sy n="33" d="100"/>
      </p:scale>
      <p:origin x="0" y="2496"/>
    </p:cViewPr>
  </p:outlineViewPr>
  <p:notesTextViewPr>
    <p:cViewPr>
      <p:scale>
        <a:sx n="100" d="100"/>
        <a:sy n="100" d="100"/>
      </p:scale>
      <p:origin x="0" y="0"/>
    </p:cViewPr>
  </p:notesTextViewPr>
  <p:sorterViewPr>
    <p:cViewPr>
      <p:scale>
        <a:sx n="66" d="100"/>
        <a:sy n="66" d="100"/>
      </p:scale>
      <p:origin x="0" y="4380"/>
    </p:cViewPr>
  </p:sorterViewPr>
  <p:notesViewPr>
    <p:cSldViewPr snapToGrid="0">
      <p:cViewPr>
        <p:scale>
          <a:sx n="125" d="100"/>
          <a:sy n="125" d="100"/>
        </p:scale>
        <p:origin x="-2232" y="-72"/>
      </p:cViewPr>
      <p:guideLst>
        <p:guide orient="horz" pos="3127"/>
        <p:guide pos="2141"/>
      </p:guideLst>
    </p:cSldViewPr>
  </p:notesViewPr>
  <p:gridSpacing cx="457257" cy="45725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6EC25A3-A30E-435D-9A6B-5EB7E3CF14D5}" type="slidenum">
              <a:rPr lang="de-DE"/>
              <a:pPr>
                <a:defRPr/>
              </a:pPr>
              <a:t>‹Nr.›</a:t>
            </a:fld>
            <a:endParaRPr lang="de-DE"/>
          </a:p>
        </p:txBody>
      </p:sp>
    </p:spTree>
    <p:extLst>
      <p:ext uri="{BB962C8B-B14F-4D97-AF65-F5344CB8AC3E}">
        <p14:creationId xmlns:p14="http://schemas.microsoft.com/office/powerpoint/2010/main" val="21586993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4" name="Folienbildplatzhalter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450" y="4716463"/>
            <a:ext cx="5438775" cy="4465637"/>
          </a:xfrm>
          <a:prstGeom prst="rect">
            <a:avLst/>
          </a:prstGeom>
        </p:spPr>
        <p:txBody>
          <a:bodyPr vert="horz" lIns="91440" tIns="45720" rIns="91440" bIns="45720" rtlCol="0">
            <a:norm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DEB6BFC-5870-4DA3-9AE1-C133192EE8FF}" type="slidenum">
              <a:rPr lang="de-DE"/>
              <a:pPr>
                <a:defRPr/>
              </a:pPr>
              <a:t>‹Nr.›</a:t>
            </a:fld>
            <a:endParaRPr lang="de-DE"/>
          </a:p>
        </p:txBody>
      </p:sp>
    </p:spTree>
    <p:extLst>
      <p:ext uri="{BB962C8B-B14F-4D97-AF65-F5344CB8AC3E}">
        <p14:creationId xmlns:p14="http://schemas.microsoft.com/office/powerpoint/2010/main" val="197800572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de-DE" altLang="de-DE" smtClean="0"/>
              <a:t>Wortwolke erstellt mit Wordle (http://www.wordle.net/), basierend auf dem Text des Praxishandbuchs „Nutzerbezogene Marktforschung für Bibliotheken.“</a:t>
            </a:r>
          </a:p>
        </p:txBody>
      </p:sp>
      <p:sp>
        <p:nvSpPr>
          <p:cNvPr id="317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EA09905-4343-49D9-BE0D-5BC4C1276BC6}" type="slidenum">
              <a:rPr lang="de-DE" altLang="de-DE" smtClean="0">
                <a:solidFill>
                  <a:srgbClr val="000000"/>
                </a:solidFill>
                <a:latin typeface="Arial Unicode MS" pitchFamily="34" charset="-128"/>
              </a:rPr>
              <a:pPr eaLnBrk="1" hangingPunct="1">
                <a:spcBef>
                  <a:spcPct val="0"/>
                </a:spcBef>
              </a:pPr>
              <a:t>1</a:t>
            </a:fld>
            <a:endParaRPr lang="de-DE" altLang="de-DE" smtClean="0">
              <a:solidFill>
                <a:srgbClr val="000000"/>
              </a:solidFill>
              <a:latin typeface="Arial Unicode MS"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buFontTx/>
              <a:buNone/>
            </a:pPr>
            <a:endParaRPr lang="de-DE" altLang="de-DE" dirty="0" smtClean="0">
              <a:sym typeface="Arial Unicode MS"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buFontTx/>
              <a:buNone/>
            </a:pPr>
            <a:endParaRPr lang="de-DE" altLang="de-DE" dirty="0" smtClean="0">
              <a:sym typeface="Arial Unicode MS"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buFont typeface="Arial" panose="020B0604020202020204" pitchFamily="34" charset="0"/>
              <a:buNone/>
            </a:pPr>
            <a:endParaRPr lang="de-DE" altLang="de-DE" dirty="0" smtClean="0">
              <a:sym typeface="Arial Unicode MS"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de-DE" altLang="de-DE" dirty="0" smtClean="0">
              <a:sym typeface="Arial Unicode MS"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de-DE" altLang="de-DE" dirty="0" smtClean="0">
              <a:sym typeface="Arial Unicode MS"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sym typeface="Arial Unicode MS"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de-DE" altLang="de-DE" dirty="0" smtClean="0"/>
          </a:p>
        </p:txBody>
      </p:sp>
      <p:sp>
        <p:nvSpPr>
          <p:cNvPr id="55300"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22C48BD-7F69-45CD-ADD8-978E45048D30}" type="slidenum">
              <a:rPr lang="de-DE" altLang="de-DE">
                <a:solidFill>
                  <a:srgbClr val="000000"/>
                </a:solidFill>
                <a:latin typeface="Arial Unicode MS" pitchFamily="34" charset="-128"/>
              </a:rPr>
              <a:pPr algn="r" eaLnBrk="1" hangingPunct="1">
                <a:spcBef>
                  <a:spcPct val="0"/>
                </a:spcBef>
              </a:pPr>
              <a:t>16</a:t>
            </a:fld>
            <a:endParaRPr lang="de-DE" altLang="de-DE">
              <a:solidFill>
                <a:srgbClr val="000000"/>
              </a:solidFill>
              <a:latin typeface="Arial Unicode MS"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de-DE" altLang="de-DE" dirty="0" smtClean="0">
              <a:sym typeface="Arial Unicode MS"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de-DE" altLang="de-DE" dirty="0" smtClean="0">
              <a:sym typeface="Arial Unicode MS"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de-DE" altLang="de-DE" dirty="0" smtClean="0"/>
          </a:p>
        </p:txBody>
      </p:sp>
      <p:sp>
        <p:nvSpPr>
          <p:cNvPr id="32772"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3F44F37-5934-4B7C-B33B-90264E98066B}" type="slidenum">
              <a:rPr lang="de-DE" altLang="de-DE">
                <a:solidFill>
                  <a:srgbClr val="000000"/>
                </a:solidFill>
                <a:latin typeface="Arial Unicode MS" pitchFamily="34" charset="-128"/>
              </a:rPr>
              <a:pPr algn="r" eaLnBrk="1" hangingPunct="1">
                <a:spcBef>
                  <a:spcPct val="0"/>
                </a:spcBef>
              </a:pPr>
              <a:t>2</a:t>
            </a:fld>
            <a:endParaRPr lang="de-DE" altLang="de-DE">
              <a:solidFill>
                <a:srgbClr val="000000"/>
              </a:solidFill>
              <a:latin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de-DE" altLang="de-DE" sz="1000" dirty="0" smtClean="0"/>
              <a:t>Quelleangaben</a:t>
            </a:r>
            <a:r>
              <a:rPr lang="de-DE" altLang="de-DE" sz="1000" dirty="0" smtClean="0"/>
              <a:t>:</a:t>
            </a:r>
          </a:p>
          <a:p>
            <a:pPr marL="171450" indent="-171450">
              <a:buFontTx/>
              <a:buChar char="•"/>
              <a:defRPr/>
            </a:pPr>
            <a:r>
              <a:rPr lang="de-DE" altLang="de-DE" sz="1000" dirty="0" smtClean="0"/>
              <a:t>Artikel ARD/ZDF-Onlinestudie 2015: http://ard-zdf-onlinestudie.de/ (letzter Zugriff am 9.2.2016).</a:t>
            </a:r>
          </a:p>
          <a:p>
            <a:pPr marL="171450" indent="-171450">
              <a:buFontTx/>
              <a:buChar char="•"/>
              <a:defRPr/>
            </a:pPr>
            <a:r>
              <a:rPr lang="de-DE" altLang="de-DE" sz="1000" dirty="0" smtClean="0"/>
              <a:t>Grafik Internet als Recherchemedium: https://d28wbuch0jlv7v.cloudfront.net/images/infografik/normal/infografik_2503_Bevorzugte_Informationskanaele_in_Deutschland_n.jpg (letzter Zugriff am 9.2.2016).</a:t>
            </a:r>
          </a:p>
          <a:p>
            <a:pPr marL="171450" indent="-171450">
              <a:buFontTx/>
              <a:buChar char="•"/>
              <a:defRPr/>
            </a:pPr>
            <a:r>
              <a:rPr lang="de-DE" altLang="de-DE" sz="1000" dirty="0" smtClean="0"/>
              <a:t>Artikel „The Google </a:t>
            </a:r>
            <a:r>
              <a:rPr lang="de-DE" altLang="de-DE" sz="1000" dirty="0" err="1" smtClean="0"/>
              <a:t>generation</a:t>
            </a:r>
            <a:r>
              <a:rPr lang="de-DE" altLang="de-DE" sz="1000" dirty="0" smtClean="0"/>
              <a:t>“ verfügbar unter http://dx.doi.org/10.1108/00012530810887953 (letzter Zugriff am 9.2.2016).</a:t>
            </a:r>
          </a:p>
          <a:p>
            <a:pPr marL="171450" indent="-171450">
              <a:buFontTx/>
              <a:buChar char="•"/>
              <a:defRPr/>
            </a:pPr>
            <a:r>
              <a:rPr lang="de-DE" altLang="de-DE" sz="1000" dirty="0" smtClean="0"/>
              <a:t>Artikel</a:t>
            </a:r>
            <a:r>
              <a:rPr lang="de-DE" altLang="de-DE" sz="1000" baseline="0" dirty="0" smtClean="0"/>
              <a:t> „Weg mit den Büchern“ verfügbar unter http://www.nzz.ch/nzzas/nzz-am-sonntag/bibliotheken-weg-mit-den-buechern-interview-rafael-ball-eth-ld.5093 (letzter Zugriff am 9.2.2016)</a:t>
            </a:r>
            <a:endParaRPr lang="de-DE" altLang="de-DE" sz="1000" dirty="0" smtClean="0"/>
          </a:p>
          <a:p>
            <a:pPr marL="171450" indent="-171450">
              <a:buFontTx/>
              <a:buChar char="•"/>
              <a:defRPr/>
            </a:pPr>
            <a:r>
              <a:rPr lang="de-DE" altLang="de-DE" sz="1000" dirty="0" err="1" smtClean="0"/>
              <a:t>Lohnert</a:t>
            </a:r>
            <a:r>
              <a:rPr lang="de-DE" altLang="de-DE" sz="1000" dirty="0" smtClean="0"/>
              <a:t>, Peter (2006): Hochschulbibliotheken …:  http://www.ib.hu-berlin.de/~kumlau/handreichungen/h146/h146.pdf (letzter Zugriff am 9.2.2016).</a:t>
            </a:r>
          </a:p>
        </p:txBody>
      </p:sp>
      <p:sp>
        <p:nvSpPr>
          <p:cNvPr id="337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7512638-C412-4BF4-8392-564940310A8A}" type="slidenum">
              <a:rPr lang="de-DE" altLang="de-DE" smtClean="0">
                <a:solidFill>
                  <a:srgbClr val="000000"/>
                </a:solidFill>
                <a:latin typeface="Arial Unicode MS" pitchFamily="34" charset="-128"/>
              </a:rPr>
              <a:pPr eaLnBrk="1" hangingPunct="1">
                <a:spcBef>
                  <a:spcPct val="0"/>
                </a:spcBef>
              </a:pPr>
              <a:t>3</a:t>
            </a:fld>
            <a:endParaRPr lang="de-DE" altLang="de-DE" smtClean="0">
              <a:solidFill>
                <a:srgbClr val="000000"/>
              </a:solidFill>
              <a:latin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None/>
              <a:defRPr/>
            </a:pPr>
            <a:endParaRPr lang="de-DE" altLang="de-DE"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de-DE" altLang="de-DE" dirty="0" smtClean="0"/>
              <a:t>Quellenangaben</a:t>
            </a:r>
            <a:r>
              <a:rPr lang="de-DE" altLang="de-DE" dirty="0" smtClean="0"/>
              <a:t>:</a:t>
            </a:r>
          </a:p>
          <a:p>
            <a:pPr marL="171450" indent="-171450">
              <a:buFont typeface="Arial" panose="020B0604020202020204" pitchFamily="34" charset="0"/>
              <a:buChar char="•"/>
              <a:defRPr/>
            </a:pPr>
            <a:r>
              <a:rPr lang="de-DE" altLang="de-DE" dirty="0" smtClean="0"/>
              <a:t>Foto </a:t>
            </a:r>
            <a:r>
              <a:rPr lang="de-DE" altLang="de-DE" dirty="0" err="1" smtClean="0"/>
              <a:t>Kaisa</a:t>
            </a:r>
            <a:r>
              <a:rPr lang="de-DE" altLang="de-DE" dirty="0" smtClean="0"/>
              <a:t>-Bibliothek: https://yy1.staticflickr.com/8306/7899580016_a5a4cac69f_z.jpg (letzter Zugriff am 9.2.2016).</a:t>
            </a:r>
          </a:p>
          <a:p>
            <a:pPr marL="171450" indent="-171450">
              <a:buFont typeface="Arial" panose="020B0604020202020204" pitchFamily="34" charset="0"/>
              <a:buChar char="•"/>
              <a:defRPr/>
            </a:pPr>
            <a:r>
              <a:rPr lang="de-DE" altLang="de-DE" dirty="0" smtClean="0"/>
              <a:t>Bericht</a:t>
            </a:r>
            <a:r>
              <a:rPr lang="de-DE" altLang="de-DE" baseline="0" dirty="0" smtClean="0"/>
              <a:t> zur Lage der Bibliotheken 2015: http://www.bibliotheksverband.de/fileadmin/user_upload/DBV/publikationen/dbv_Bericht_zur_Lage_2015.pdf (letzter Zugriff am 9.2.2016).</a:t>
            </a:r>
            <a:endParaRPr lang="de-DE" altLang="de-D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buFont typeface="Arial" panose="020B0604020202020204" pitchFamily="34" charset="0"/>
              <a:buNone/>
            </a:pPr>
            <a:endParaRPr lang="de-DE" altLang="de-D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44036"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9DBDBC2-6F8D-49CA-8B99-BD17723BE702}" type="slidenum">
              <a:rPr lang="de-DE" altLang="de-DE">
                <a:solidFill>
                  <a:srgbClr val="000000"/>
                </a:solidFill>
                <a:latin typeface="Arial Unicode MS" pitchFamily="34" charset="-128"/>
              </a:rPr>
              <a:pPr algn="r" eaLnBrk="1" hangingPunct="1">
                <a:spcBef>
                  <a:spcPct val="0"/>
                </a:spcBef>
              </a:pPr>
              <a:t>7</a:t>
            </a:fld>
            <a:endParaRPr lang="de-DE" altLang="de-DE">
              <a:solidFill>
                <a:srgbClr val="000000"/>
              </a:solidFill>
              <a:latin typeface="Arial Unicode MS"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de-DE" altLang="de-DE" smtClean="0">
              <a:sym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de-DE" altLang="de-DE" smtClean="0">
              <a:sym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folie 2 Zeilen deutsch">
    <p:spTree>
      <p:nvGrpSpPr>
        <p:cNvPr id="1" name=""/>
        <p:cNvGrpSpPr/>
        <p:nvPr/>
      </p:nvGrpSpPr>
      <p:grpSpPr>
        <a:xfrm>
          <a:off x="0" y="0"/>
          <a:ext cx="0" cy="0"/>
          <a:chOff x="0" y="0"/>
          <a:chExt cx="0" cy="0"/>
        </a:xfrm>
      </p:grpSpPr>
      <p:sp>
        <p:nvSpPr>
          <p:cNvPr id="5" name="Line 3"/>
          <p:cNvSpPr>
            <a:spLocks noChangeShapeType="1"/>
          </p:cNvSpPr>
          <p:nvPr userDrawn="1"/>
        </p:nvSpPr>
        <p:spPr bwMode="auto">
          <a:xfrm>
            <a:off x="1352550" y="1457325"/>
            <a:ext cx="6858000"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algn="ctr">
              <a:defRPr/>
            </a:pPr>
            <a:endParaRPr lang="de-DE" dirty="0">
              <a:sym typeface="Gill Sans" pitchFamily="-60" charset="0"/>
            </a:endParaRPr>
          </a:p>
        </p:txBody>
      </p:sp>
      <p:pic>
        <p:nvPicPr>
          <p:cNvPr id="6" name="Grafik 1" descr="logogramm_dt_pfad.W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68425" y="381000"/>
            <a:ext cx="149383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4433888" y="395288"/>
            <a:ext cx="3598862"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el 13"/>
          <p:cNvSpPr>
            <a:spLocks noGrp="1"/>
          </p:cNvSpPr>
          <p:nvPr>
            <p:ph type="title"/>
          </p:nvPr>
        </p:nvSpPr>
        <p:spPr>
          <a:xfrm>
            <a:off x="1371600" y="2101997"/>
            <a:ext cx="6858000" cy="1231106"/>
          </a:xfrm>
          <a:prstGeom prst="rect">
            <a:avLst/>
          </a:prstGeom>
        </p:spPr>
        <p:txBody>
          <a:bodyPr vert="horz" wrap="square" lIns="0" tIns="0" rIns="0" bIns="0" anchor="t">
            <a:spAutoFit/>
          </a:bodyPr>
          <a:lstStyle>
            <a:lvl1pPr algn="l">
              <a:lnSpc>
                <a:spcPts val="4800"/>
              </a:lnSpc>
              <a:defRPr sz="4000">
                <a:latin typeface="Dahrendorf"/>
                <a:cs typeface="Dahrendorf"/>
              </a:defRPr>
            </a:lvl1pPr>
          </a:lstStyle>
          <a:p>
            <a:r>
              <a:rPr lang="de-DE" smtClean="0"/>
              <a:t>Titelmasterformat durch Klicken bearbeiten</a:t>
            </a:r>
            <a:endParaRPr lang="de-DE"/>
          </a:p>
        </p:txBody>
      </p:sp>
      <p:sp>
        <p:nvSpPr>
          <p:cNvPr id="19" name="Rectangle 16"/>
          <p:cNvSpPr>
            <a:spLocks noGrp="1" noChangeArrowheads="1"/>
          </p:cNvSpPr>
          <p:nvPr>
            <p:ph type="subTitle" sz="quarter" idx="1"/>
          </p:nvPr>
        </p:nvSpPr>
        <p:spPr>
          <a:xfrm>
            <a:off x="1371600" y="3768486"/>
            <a:ext cx="6858000" cy="1143000"/>
          </a:xfrm>
          <a:prstGeom prst="rect">
            <a:avLst/>
          </a:prstGeom>
        </p:spPr>
        <p:txBody>
          <a:bodyPr lIns="0" tIns="0" rIns="0" bIns="0"/>
          <a:lstStyle>
            <a:lvl1pPr marL="0" indent="0">
              <a:lnSpc>
                <a:spcPts val="3400"/>
              </a:lnSpc>
              <a:spcBef>
                <a:spcPts val="0"/>
              </a:spcBef>
              <a:buFont typeface="Arial" pitchFamily="-60" charset="0"/>
              <a:buNone/>
              <a:defRPr sz="2600" b="0" i="0">
                <a:latin typeface="Dahrendorf Light"/>
                <a:cs typeface="Dahrendorf Light"/>
              </a:defRPr>
            </a:lvl1pPr>
          </a:lstStyle>
          <a:p>
            <a:r>
              <a:rPr lang="de-DE" dirty="0" smtClean="0"/>
              <a:t>Formatvorlage des Untertitelmasters durch Klicken bearbeiten</a:t>
            </a:r>
            <a:endParaRPr lang="de-DE" dirty="0"/>
          </a:p>
        </p:txBody>
      </p:sp>
      <p:sp>
        <p:nvSpPr>
          <p:cNvPr id="11" name="Textplatzhalter 10"/>
          <p:cNvSpPr>
            <a:spLocks noGrp="1"/>
          </p:cNvSpPr>
          <p:nvPr>
            <p:ph type="body" sz="quarter" idx="11"/>
          </p:nvPr>
        </p:nvSpPr>
        <p:spPr>
          <a:xfrm>
            <a:off x="1371600" y="6317192"/>
            <a:ext cx="2286000" cy="184666"/>
          </a:xfrm>
          <a:prstGeom prst="rect">
            <a:avLst/>
          </a:prstGeom>
        </p:spPr>
        <p:txBody>
          <a:bodyPr vert="horz" wrap="square" lIns="0" tIns="0" rIns="0" bIns="0" anchor="t">
            <a:spAutoFit/>
          </a:bodyPr>
          <a:lstStyle>
            <a:lvl1pPr marL="0" indent="0" algn="l">
              <a:spcAft>
                <a:spcPts val="600"/>
              </a:spcAft>
              <a:buFont typeface="Arial"/>
              <a:buNone/>
              <a:defRPr sz="1200" b="0" i="0" baseline="0">
                <a:latin typeface="Dahrendorf Light"/>
                <a:cs typeface="Dahrendorf Light"/>
              </a:defRPr>
            </a:lvl1pPr>
            <a:lvl2pPr algn="l">
              <a:spcAft>
                <a:spcPts val="600"/>
              </a:spcAft>
              <a:buNone/>
              <a:defRPr sz="1200" b="0" i="0">
                <a:latin typeface="Dahrendorf Light"/>
                <a:cs typeface="Dahrendorf Light"/>
              </a:defRPr>
            </a:lvl2pPr>
            <a:lvl3pPr>
              <a:defRPr sz="1200" b="0" i="0">
                <a:latin typeface="Dahrendorf Light"/>
                <a:cs typeface="Dahrendorf Light"/>
              </a:defRPr>
            </a:lvl3pPr>
            <a:lvl4pPr>
              <a:defRPr sz="1200" b="0" i="0">
                <a:latin typeface="Dahrendorf Light"/>
                <a:cs typeface="Dahrendorf Light"/>
              </a:defRPr>
            </a:lvl4pPr>
            <a:lvl5pPr>
              <a:buNone/>
              <a:defRPr sz="1200" b="0" i="0">
                <a:latin typeface="Dahrendorf Light"/>
                <a:cs typeface="Dahrendorf Light"/>
              </a:defRPr>
            </a:lvl5pPr>
          </a:lstStyle>
          <a:p>
            <a:pPr lvl="0"/>
            <a:r>
              <a:rPr lang="de-DE" smtClean="0"/>
              <a:t>Textmasterformate durch Klicken bearbeiten</a:t>
            </a:r>
          </a:p>
        </p:txBody>
      </p:sp>
    </p:spTree>
    <p:extLst>
      <p:ext uri="{BB962C8B-B14F-4D97-AF65-F5344CB8AC3E}">
        <p14:creationId xmlns:p14="http://schemas.microsoft.com/office/powerpoint/2010/main" val="4107898359"/>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ngentext &amp; Legende">
    <p:spTree>
      <p:nvGrpSpPr>
        <p:cNvPr id="1" name=""/>
        <p:cNvGrpSpPr/>
        <p:nvPr/>
      </p:nvGrpSpPr>
      <p:grpSpPr>
        <a:xfrm>
          <a:off x="0" y="0"/>
          <a:ext cx="0" cy="0"/>
          <a:chOff x="0" y="0"/>
          <a:chExt cx="0" cy="0"/>
        </a:xfrm>
      </p:grpSpPr>
      <p:sp>
        <p:nvSpPr>
          <p:cNvPr id="8" name="Line 3"/>
          <p:cNvSpPr>
            <a:spLocks noChangeShapeType="1"/>
          </p:cNvSpPr>
          <p:nvPr userDrawn="1"/>
        </p:nvSpPr>
        <p:spPr bwMode="auto">
          <a:xfrm rot="10800000" flipH="1">
            <a:off x="579438" y="385763"/>
            <a:ext cx="685958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 name="Line 3"/>
          <p:cNvSpPr>
            <a:spLocks noChangeShapeType="1"/>
          </p:cNvSpPr>
          <p:nvPr userDrawn="1"/>
        </p:nvSpPr>
        <p:spPr bwMode="auto">
          <a:xfrm rot="10800000" flipH="1">
            <a:off x="684213" y="6423025"/>
            <a:ext cx="685958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10" name="Grafik 5" descr="logogramm.W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60388" y="374650"/>
            <a:ext cx="6524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platzhalter 7"/>
          <p:cNvSpPr>
            <a:spLocks/>
          </p:cNvSpPr>
          <p:nvPr userDrawn="1"/>
        </p:nvSpPr>
        <p:spPr bwMode="auto">
          <a:xfrm>
            <a:off x="685800" y="6488112"/>
            <a:ext cx="6427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marL="0" marR="0" indent="0" algn="ctr" defTabSz="914400" rtl="0" eaLnBrk="0" fontAlgn="base" latinLnBrk="0" hangingPunct="0">
              <a:lnSpc>
                <a:spcPct val="100000"/>
              </a:lnSpc>
              <a:spcBef>
                <a:spcPct val="0"/>
              </a:spcBef>
              <a:spcAft>
                <a:spcPct val="0"/>
              </a:spcAft>
              <a:buClrTx/>
              <a:buSzPct val="171000"/>
              <a:buFont typeface="Arial Unicode MS" pitchFamily="34" charset="-128"/>
              <a:buNone/>
              <a:tabLst/>
              <a:defRPr/>
            </a:pPr>
            <a:r>
              <a:rPr lang="de-DE" altLang="de-DE" sz="900" dirty="0" smtClean="0">
                <a:latin typeface="Dahrendorf Light" panose="020003030604050D0003" pitchFamily="2" charset="0"/>
              </a:rPr>
              <a:t>Was wollen unsere </a:t>
            </a:r>
            <a:r>
              <a:rPr lang="de-DE" altLang="de-DE" sz="900" dirty="0" err="1" smtClean="0">
                <a:latin typeface="Dahrendorf Light" panose="020003030604050D0003" pitchFamily="2" charset="0"/>
              </a:rPr>
              <a:t>KundInnen</a:t>
            </a:r>
            <a:r>
              <a:rPr lang="de-DE" altLang="de-DE" sz="900" dirty="0" smtClean="0">
                <a:latin typeface="Dahrendorf Light" panose="020003030604050D0003" pitchFamily="2" charset="0"/>
              </a:rPr>
              <a:t> - und warum? Ein Kurzworkshop zur bibliothekarischen Nutzerforschung</a:t>
            </a:r>
          </a:p>
          <a:p>
            <a:pPr algn="ctr">
              <a:buSzPct val="171000"/>
              <a:buFont typeface="Arial Unicode MS" pitchFamily="34" charset="-128"/>
              <a:buNone/>
              <a:defRPr/>
            </a:pPr>
            <a:r>
              <a:rPr lang="de-DE" altLang="de-DE" sz="900" dirty="0" smtClean="0">
                <a:solidFill>
                  <a:schemeClr val="tx1"/>
                </a:solidFill>
                <a:latin typeface="Dahrendorf Light" pitchFamily="2" charset="0"/>
              </a:rPr>
              <a:t>Dr. Doreen Siegfried (ZBW) und Sebastian Nix (WZB), 14.3.2016</a:t>
            </a:r>
          </a:p>
        </p:txBody>
      </p:sp>
      <p:pic>
        <p:nvPicPr>
          <p:cNvPr id="12" name="Picture 7"/>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5975350" y="425450"/>
            <a:ext cx="145097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902575" y="6418263"/>
            <a:ext cx="10795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6"/>
          <p:cNvSpPr>
            <a:spLocks noGrp="1" noChangeArrowheads="1"/>
          </p:cNvSpPr>
          <p:nvPr>
            <p:ph type="subTitle" sz="quarter" idx="1"/>
          </p:nvPr>
        </p:nvSpPr>
        <p:spPr>
          <a:xfrm>
            <a:off x="1917701" y="1559510"/>
            <a:ext cx="6305550" cy="1143000"/>
          </a:xfrm>
          <a:prstGeom prst="rect">
            <a:avLst/>
          </a:prstGeom>
        </p:spPr>
        <p:txBody>
          <a:bodyPr lIns="0" tIns="0" rIns="0" bIns="0"/>
          <a:lstStyle>
            <a:lvl1pPr marL="0" indent="0">
              <a:spcBef>
                <a:spcPts val="0"/>
              </a:spcBef>
              <a:buFont typeface="Arial" pitchFamily="-60" charset="0"/>
              <a:buNone/>
              <a:defRPr sz="2600" b="0" i="0">
                <a:latin typeface="Dahrendorf"/>
                <a:cs typeface="Dahrendorf"/>
              </a:defRPr>
            </a:lvl1pPr>
          </a:lstStyle>
          <a:p>
            <a:r>
              <a:rPr lang="de-DE" smtClean="0"/>
              <a:t>Formatvorlage des Untertitelmasters durch Klicken bearbeiten</a:t>
            </a:r>
            <a:endParaRPr lang="de-DE"/>
          </a:p>
        </p:txBody>
      </p:sp>
      <p:sp>
        <p:nvSpPr>
          <p:cNvPr id="22" name="Inhaltsplatzhalter 21"/>
          <p:cNvSpPr>
            <a:spLocks noGrp="1"/>
          </p:cNvSpPr>
          <p:nvPr>
            <p:ph sz="quarter" idx="10"/>
          </p:nvPr>
        </p:nvSpPr>
        <p:spPr>
          <a:xfrm>
            <a:off x="2789783" y="541867"/>
            <a:ext cx="2158984" cy="228600"/>
          </a:xfrm>
          <a:prstGeom prst="rect">
            <a:avLst/>
          </a:prstGeom>
        </p:spPr>
        <p:txBody>
          <a:bodyPr vert="horz" lIns="0" tIns="0" rIns="0" bIns="0"/>
          <a:lstStyle>
            <a:lvl1pPr marL="0" indent="0">
              <a:buFontTx/>
              <a:buNone/>
              <a:defRPr sz="1200" b="0" i="0" baseline="0">
                <a:solidFill>
                  <a:srgbClr val="666666"/>
                </a:solidFill>
                <a:latin typeface="Dahrendorf Light"/>
                <a:cs typeface="Dahrendorf Light"/>
              </a:defRPr>
            </a:lvl1pPr>
            <a:lvl2pPr>
              <a:buFontTx/>
              <a:buNone/>
              <a:defRPr/>
            </a:lvl2pPr>
            <a:lvl3pPr>
              <a:buFontTx/>
              <a:buNone/>
              <a:defRPr/>
            </a:lvl3pPr>
            <a:lvl4pPr>
              <a:buFontTx/>
              <a:buNone/>
              <a:defRPr/>
            </a:lvl4pPr>
            <a:lvl5pPr>
              <a:buFontTx/>
              <a:buNone/>
              <a:defRPr/>
            </a:lvl5pPr>
          </a:lstStyle>
          <a:p>
            <a:pPr lvl="0"/>
            <a:r>
              <a:rPr lang="de-DE" smtClean="0"/>
              <a:t>Textmasterformate durch Klicken bearbeiten</a:t>
            </a:r>
          </a:p>
        </p:txBody>
      </p:sp>
      <p:sp>
        <p:nvSpPr>
          <p:cNvPr id="23" name="Inhaltsplatzhalter 21"/>
          <p:cNvSpPr>
            <a:spLocks noGrp="1"/>
          </p:cNvSpPr>
          <p:nvPr>
            <p:ph sz="quarter" idx="11"/>
          </p:nvPr>
        </p:nvSpPr>
        <p:spPr>
          <a:xfrm>
            <a:off x="5076825" y="546097"/>
            <a:ext cx="2571750" cy="228600"/>
          </a:xfrm>
          <a:prstGeom prst="rect">
            <a:avLst/>
          </a:prstGeom>
        </p:spPr>
        <p:txBody>
          <a:bodyPr vert="horz" lIns="0" tIns="0" rIns="0" bIns="0"/>
          <a:lstStyle>
            <a:lvl1pPr marL="0" indent="0">
              <a:buFontTx/>
              <a:buNone/>
              <a:defRPr sz="1200" b="0" i="0" baseline="0">
                <a:solidFill>
                  <a:srgbClr val="0380B5"/>
                </a:solidFill>
                <a:latin typeface="Dahrendorf Light"/>
                <a:cs typeface="Dahrendorf Light"/>
              </a:defRPr>
            </a:lvl1pPr>
            <a:lvl2pPr>
              <a:buFontTx/>
              <a:buNone/>
              <a:defRPr/>
            </a:lvl2pPr>
            <a:lvl3pPr>
              <a:buFontTx/>
              <a:buNone/>
              <a:defRPr/>
            </a:lvl3pPr>
            <a:lvl4pPr>
              <a:buFontTx/>
              <a:buNone/>
              <a:defRPr/>
            </a:lvl4pPr>
            <a:lvl5pPr>
              <a:buFontTx/>
              <a:buNone/>
              <a:defRPr/>
            </a:lvl5pPr>
          </a:lstStyle>
          <a:p>
            <a:pPr lvl="0"/>
            <a:r>
              <a:rPr lang="de-DE" smtClean="0"/>
              <a:t>Textmasterformate durch Klicken bearbeiten</a:t>
            </a:r>
          </a:p>
        </p:txBody>
      </p:sp>
      <p:sp>
        <p:nvSpPr>
          <p:cNvPr id="16" name="Textplatzhalter 15"/>
          <p:cNvSpPr>
            <a:spLocks noGrp="1"/>
          </p:cNvSpPr>
          <p:nvPr>
            <p:ph type="body" sz="quarter" idx="12"/>
          </p:nvPr>
        </p:nvSpPr>
        <p:spPr>
          <a:xfrm>
            <a:off x="1917700" y="3480327"/>
            <a:ext cx="4392000" cy="2700337"/>
          </a:xfrm>
          <a:prstGeom prst="rect">
            <a:avLst/>
          </a:prstGeom>
        </p:spPr>
        <p:txBody>
          <a:bodyPr vert="horz" lIns="0" tIns="0" rIns="0" bIns="0"/>
          <a:lstStyle>
            <a:lvl1pPr marL="0" indent="0">
              <a:lnSpc>
                <a:spcPts val="2200"/>
              </a:lnSpc>
              <a:spcBef>
                <a:spcPts val="0"/>
              </a:spcBef>
              <a:buNone/>
              <a:defRPr sz="1600" baseline="0">
                <a:latin typeface="Arial"/>
                <a:cs typeface="Arial"/>
              </a:defRPr>
            </a:lvl1pPr>
          </a:lstStyle>
          <a:p>
            <a:pPr lvl="0"/>
            <a:r>
              <a:rPr lang="de-DE" smtClean="0"/>
              <a:t>Textmasterformate durch Klicken bearbeiten</a:t>
            </a:r>
          </a:p>
        </p:txBody>
      </p:sp>
      <p:sp>
        <p:nvSpPr>
          <p:cNvPr id="19" name="Textplatzhalter 18"/>
          <p:cNvSpPr>
            <a:spLocks noGrp="1"/>
          </p:cNvSpPr>
          <p:nvPr>
            <p:ph type="body" sz="quarter" idx="13"/>
          </p:nvPr>
        </p:nvSpPr>
        <p:spPr>
          <a:xfrm>
            <a:off x="6637867" y="3520799"/>
            <a:ext cx="1602000" cy="2685267"/>
          </a:xfrm>
          <a:prstGeom prst="rect">
            <a:avLst/>
          </a:prstGeom>
        </p:spPr>
        <p:txBody>
          <a:bodyPr vert="horz" lIns="0" tIns="0" rIns="0" bIns="0"/>
          <a:lstStyle>
            <a:lvl1pPr marL="0" indent="0">
              <a:lnSpc>
                <a:spcPts val="1500"/>
              </a:lnSpc>
              <a:spcBef>
                <a:spcPts val="0"/>
              </a:spcBef>
              <a:buNone/>
              <a:defRPr sz="1200">
                <a:latin typeface="Arial"/>
                <a:cs typeface="Arial"/>
              </a:defRPr>
            </a:lvl1pPr>
          </a:lstStyle>
          <a:p>
            <a:pPr lvl="0"/>
            <a:r>
              <a:rPr lang="de-DE" smtClean="0"/>
              <a:t>Textmasterformate durch Klicken bearbeiten</a:t>
            </a:r>
          </a:p>
        </p:txBody>
      </p:sp>
      <p:sp>
        <p:nvSpPr>
          <p:cNvPr id="24" name="Rectangle 9"/>
          <p:cNvSpPr>
            <a:spLocks noGrp="1" noChangeArrowheads="1"/>
          </p:cNvSpPr>
          <p:nvPr>
            <p:ph type="title"/>
          </p:nvPr>
        </p:nvSpPr>
        <p:spPr bwMode="auto">
          <a:xfrm>
            <a:off x="1917700" y="3113793"/>
            <a:ext cx="6392333" cy="26564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600" b="1" i="0">
                <a:latin typeface="Arial"/>
                <a:cs typeface="Arial"/>
              </a:defRPr>
            </a:lvl1pPr>
          </a:lstStyle>
          <a:p>
            <a:pPr lvl="0"/>
            <a:r>
              <a:rPr lang="de-DE" smtClean="0"/>
              <a:t>Titelmasterformat durch Klicken bearbeiten</a:t>
            </a:r>
            <a:endParaRPr lang="de-DE"/>
          </a:p>
        </p:txBody>
      </p:sp>
      <p:sp>
        <p:nvSpPr>
          <p:cNvPr id="14" name="Foliennummernplatzhalter 5"/>
          <p:cNvSpPr>
            <a:spLocks noGrp="1"/>
          </p:cNvSpPr>
          <p:nvPr>
            <p:ph type="sldNum" sz="quarter" idx="14"/>
          </p:nvPr>
        </p:nvSpPr>
        <p:spPr/>
        <p:txBody>
          <a:bodyPr/>
          <a:lstStyle>
            <a:lvl1pPr algn="r">
              <a:defRPr sz="1200" b="0" i="0">
                <a:solidFill>
                  <a:srgbClr val="666666"/>
                </a:solidFill>
                <a:latin typeface="+mn-lt"/>
                <a:ea typeface="+mn-ea"/>
                <a:cs typeface="Dahrendorf Light"/>
                <a:sym typeface="Gill Sans" pitchFamily="-60" charset="0"/>
              </a:defRPr>
            </a:lvl1pPr>
          </a:lstStyle>
          <a:p>
            <a:pPr>
              <a:defRPr/>
            </a:pPr>
            <a:fld id="{78CA990F-45A4-40D5-A5AA-023327910FE4}" type="slidenum">
              <a:rPr lang="de-DE"/>
              <a:pPr>
                <a:defRPr/>
              </a:pPr>
              <a:t>‹Nr.›</a:t>
            </a:fld>
            <a:r>
              <a:rPr lang="de-DE"/>
              <a:t/>
            </a:r>
            <a:br>
              <a:rPr lang="de-DE"/>
            </a:br>
            <a:endParaRPr lang="de-DE"/>
          </a:p>
        </p:txBody>
      </p:sp>
    </p:spTree>
    <p:extLst>
      <p:ext uri="{BB962C8B-B14F-4D97-AF65-F5344CB8AC3E}">
        <p14:creationId xmlns:p14="http://schemas.microsoft.com/office/powerpoint/2010/main" val="652496089"/>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oliennummernplatzhalter 5"/>
          <p:cNvSpPr>
            <a:spLocks noGrp="1"/>
          </p:cNvSpPr>
          <p:nvPr>
            <p:ph type="sldNum" sz="quarter" idx="4"/>
          </p:nvPr>
        </p:nvSpPr>
        <p:spPr bwMode="auto">
          <a:xfrm>
            <a:off x="7218363" y="6492875"/>
            <a:ext cx="293687" cy="5476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r">
              <a:defRPr sz="1200" b="0" i="0">
                <a:solidFill>
                  <a:srgbClr val="666666"/>
                </a:solidFill>
                <a:latin typeface="+mn-lt"/>
                <a:ea typeface="+mn-ea"/>
                <a:cs typeface="Dahrendorf Light"/>
                <a:sym typeface="Gill Sans" pitchFamily="-60" charset="0"/>
              </a:defRPr>
            </a:lvl1pPr>
          </a:lstStyle>
          <a:p>
            <a:pPr>
              <a:defRPr/>
            </a:pPr>
            <a:fld id="{6588675A-40CB-4653-8A15-D399AD16D393}" type="slidenum">
              <a:rPr lang="de-DE"/>
              <a:pPr>
                <a:defRPr/>
              </a:pPr>
              <a:t>‹Nr.›</a:t>
            </a:fld>
            <a:r>
              <a:rPr lang="de-DE"/>
              <a:t/>
            </a:r>
            <a:br>
              <a:rPr lang="de-DE"/>
            </a:br>
            <a:endParaRPr lang="de-DE"/>
          </a:p>
        </p:txBody>
      </p:sp>
    </p:spTree>
  </p:cSld>
  <p:clrMap bg1="lt1" tx1="dk1" bg2="lt2" tx2="dk2" accent1="accent1" accent2="accent2" accent3="accent3" accent4="accent4" accent5="accent5" accent6="accent6" hlink="hlink" folHlink="folHlink"/>
  <p:sldLayoutIdLst>
    <p:sldLayoutId id="2147484063" r:id="rId1"/>
    <p:sldLayoutId id="2147484064" r:id="rId2"/>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5800">
          <a:solidFill>
            <a:schemeClr val="tx1"/>
          </a:solidFill>
          <a:latin typeface="+mj-lt"/>
          <a:ea typeface="+mj-ea"/>
          <a:cs typeface="+mj-cs"/>
          <a:sym typeface="Arial Unicode MS" pitchFamily="34" charset="-128"/>
        </a:defRPr>
      </a:lvl1pPr>
      <a:lvl2pPr algn="ctr" rtl="0" eaLnBrk="0" fontAlgn="base" hangingPunct="0">
        <a:spcBef>
          <a:spcPct val="0"/>
        </a:spcBef>
        <a:spcAft>
          <a:spcPct val="0"/>
        </a:spcAft>
        <a:defRPr sz="5800">
          <a:solidFill>
            <a:schemeClr val="tx1"/>
          </a:solidFill>
          <a:latin typeface="Arial" pitchFamily="34" charset="0"/>
          <a:ea typeface="ヒラギノ角ゴ Pro W3" pitchFamily="-60" charset="-128"/>
          <a:cs typeface="ヒラギノ角ゴ Pro W3" pitchFamily="-60" charset="-128"/>
          <a:sym typeface="Arial Unicode MS" pitchFamily="34" charset="-128"/>
        </a:defRPr>
      </a:lvl2pPr>
      <a:lvl3pPr algn="ctr" rtl="0" eaLnBrk="0" fontAlgn="base" hangingPunct="0">
        <a:spcBef>
          <a:spcPct val="0"/>
        </a:spcBef>
        <a:spcAft>
          <a:spcPct val="0"/>
        </a:spcAft>
        <a:defRPr sz="5800">
          <a:solidFill>
            <a:schemeClr val="tx1"/>
          </a:solidFill>
          <a:latin typeface="Arial" pitchFamily="34" charset="0"/>
          <a:ea typeface="ヒラギノ角ゴ Pro W3" pitchFamily="-60" charset="-128"/>
          <a:cs typeface="ヒラギノ角ゴ Pro W3" pitchFamily="-60" charset="-128"/>
          <a:sym typeface="Arial Unicode MS" pitchFamily="34" charset="-128"/>
        </a:defRPr>
      </a:lvl3pPr>
      <a:lvl4pPr algn="ctr" rtl="0" eaLnBrk="0" fontAlgn="base" hangingPunct="0">
        <a:spcBef>
          <a:spcPct val="0"/>
        </a:spcBef>
        <a:spcAft>
          <a:spcPct val="0"/>
        </a:spcAft>
        <a:defRPr sz="5800">
          <a:solidFill>
            <a:schemeClr val="tx1"/>
          </a:solidFill>
          <a:latin typeface="Arial" pitchFamily="34" charset="0"/>
          <a:ea typeface="ヒラギノ角ゴ Pro W3" pitchFamily="-60" charset="-128"/>
          <a:cs typeface="ヒラギノ角ゴ Pro W3" pitchFamily="-60" charset="-128"/>
          <a:sym typeface="Arial Unicode MS" pitchFamily="34" charset="-128"/>
        </a:defRPr>
      </a:lvl4pPr>
      <a:lvl5pPr algn="ctr" rtl="0" eaLnBrk="0" fontAlgn="base" hangingPunct="0">
        <a:spcBef>
          <a:spcPct val="0"/>
        </a:spcBef>
        <a:spcAft>
          <a:spcPct val="0"/>
        </a:spcAft>
        <a:defRPr sz="5800">
          <a:solidFill>
            <a:schemeClr val="tx1"/>
          </a:solidFill>
          <a:latin typeface="Arial" pitchFamily="34" charset="0"/>
          <a:ea typeface="ヒラギノ角ゴ Pro W3" pitchFamily="-60" charset="-128"/>
          <a:cs typeface="ヒラギノ角ゴ Pro W3" pitchFamily="-60" charset="-128"/>
          <a:sym typeface="Arial Unicode MS" pitchFamily="34" charset="-128"/>
        </a:defRPr>
      </a:lvl5pPr>
      <a:lvl6pPr marL="457200" algn="ctr" rtl="0" fontAlgn="base">
        <a:spcBef>
          <a:spcPct val="0"/>
        </a:spcBef>
        <a:spcAft>
          <a:spcPct val="0"/>
        </a:spcAft>
        <a:defRPr sz="5800">
          <a:solidFill>
            <a:schemeClr val="tx1"/>
          </a:solidFill>
          <a:latin typeface="Gill Sans" pitchFamily="-60" charset="0"/>
          <a:ea typeface="ヒラギノ角ゴ Pro W3" pitchFamily="-60" charset="-128"/>
          <a:cs typeface="ヒラギノ角ゴ Pro W3" pitchFamily="-60" charset="-128"/>
          <a:sym typeface="Gill Sans" pitchFamily="-60" charset="0"/>
        </a:defRPr>
      </a:lvl6pPr>
      <a:lvl7pPr marL="914400" algn="ctr" rtl="0" fontAlgn="base">
        <a:spcBef>
          <a:spcPct val="0"/>
        </a:spcBef>
        <a:spcAft>
          <a:spcPct val="0"/>
        </a:spcAft>
        <a:defRPr sz="5800">
          <a:solidFill>
            <a:schemeClr val="tx1"/>
          </a:solidFill>
          <a:latin typeface="Gill Sans" pitchFamily="-60" charset="0"/>
          <a:ea typeface="ヒラギノ角ゴ Pro W3" pitchFamily="-60" charset="-128"/>
          <a:cs typeface="ヒラギノ角ゴ Pro W3" pitchFamily="-60" charset="-128"/>
          <a:sym typeface="Gill Sans" pitchFamily="-60" charset="0"/>
        </a:defRPr>
      </a:lvl7pPr>
      <a:lvl8pPr marL="1371600" algn="ctr" rtl="0" fontAlgn="base">
        <a:spcBef>
          <a:spcPct val="0"/>
        </a:spcBef>
        <a:spcAft>
          <a:spcPct val="0"/>
        </a:spcAft>
        <a:defRPr sz="5800">
          <a:solidFill>
            <a:schemeClr val="tx1"/>
          </a:solidFill>
          <a:latin typeface="Gill Sans" pitchFamily="-60" charset="0"/>
          <a:ea typeface="ヒラギノ角ゴ Pro W3" pitchFamily="-60" charset="-128"/>
          <a:cs typeface="ヒラギノ角ゴ Pro W3" pitchFamily="-60" charset="-128"/>
          <a:sym typeface="Gill Sans" pitchFamily="-60" charset="0"/>
        </a:defRPr>
      </a:lvl8pPr>
      <a:lvl9pPr marL="1828800" algn="ctr" rtl="0" fontAlgn="base">
        <a:spcBef>
          <a:spcPct val="0"/>
        </a:spcBef>
        <a:spcAft>
          <a:spcPct val="0"/>
        </a:spcAft>
        <a:defRPr sz="5800">
          <a:solidFill>
            <a:schemeClr val="tx1"/>
          </a:solidFill>
          <a:latin typeface="Gill Sans" pitchFamily="-60" charset="0"/>
          <a:ea typeface="ヒラギノ角ゴ Pro W3" pitchFamily="-60" charset="-128"/>
          <a:cs typeface="ヒラギノ角ゴ Pro W3" pitchFamily="-60" charset="-128"/>
          <a:sym typeface="Gill Sans" pitchFamily="-60" charset="0"/>
        </a:defRPr>
      </a:lvl9pPr>
    </p:titleStyle>
    <p:bodyStyle>
      <a:lvl1pPr marL="342900" indent="-342900" algn="l" rtl="0" eaLnBrk="0" fontAlgn="base" hangingPunct="0">
        <a:spcBef>
          <a:spcPct val="0"/>
        </a:spcBef>
        <a:spcAft>
          <a:spcPct val="0"/>
        </a:spcAft>
        <a:buSzPct val="171000"/>
        <a:buFont typeface="Arial Unicode MS" pitchFamily="34" charset="-128"/>
        <a:defRPr sz="1200">
          <a:solidFill>
            <a:schemeClr val="tx1"/>
          </a:solidFill>
          <a:latin typeface="Arial" charset="0"/>
          <a:ea typeface="+mn-ea"/>
          <a:cs typeface="ヒラギノ角ゴ Pro W3"/>
          <a:sym typeface="Arial Unicode MS" pitchFamily="34" charset="-128"/>
        </a:defRPr>
      </a:lvl1pPr>
      <a:lvl2pPr marL="1333500" indent="-571500" algn="l" rtl="0" eaLnBrk="0" fontAlgn="base" hangingPunct="0">
        <a:spcBef>
          <a:spcPts val="1700"/>
        </a:spcBef>
        <a:spcAft>
          <a:spcPct val="0"/>
        </a:spcAft>
        <a:buSzPct val="171000"/>
        <a:buFont typeface="Arial Unicode MS" pitchFamily="34" charset="-128"/>
        <a:buChar char="•"/>
        <a:defRPr sz="2800">
          <a:solidFill>
            <a:schemeClr val="tx1"/>
          </a:solidFill>
          <a:latin typeface="Arial" charset="0"/>
          <a:ea typeface="+mn-ea"/>
          <a:cs typeface="ヒラギノ角ゴ Pro W3"/>
          <a:sym typeface="Arial Unicode MS" pitchFamily="34" charset="-128"/>
        </a:defRPr>
      </a:lvl2pPr>
      <a:lvl3pPr marL="1778000" indent="-571500" algn="l" rtl="0" eaLnBrk="0" fontAlgn="base" hangingPunct="0">
        <a:spcBef>
          <a:spcPts val="1700"/>
        </a:spcBef>
        <a:spcAft>
          <a:spcPct val="0"/>
        </a:spcAft>
        <a:buSzPct val="171000"/>
        <a:buFont typeface="Arial Unicode MS" pitchFamily="34" charset="-128"/>
        <a:buChar char="•"/>
        <a:defRPr sz="2800">
          <a:solidFill>
            <a:schemeClr val="tx1"/>
          </a:solidFill>
          <a:latin typeface="Arial" charset="0"/>
          <a:ea typeface="+mn-ea"/>
          <a:cs typeface="ヒラギノ角ゴ Pro W3"/>
          <a:sym typeface="Arial Unicode MS" pitchFamily="34" charset="-128"/>
        </a:defRPr>
      </a:lvl3pPr>
      <a:lvl4pPr marL="2222500" indent="-571500" algn="l" rtl="0" eaLnBrk="0" fontAlgn="base" hangingPunct="0">
        <a:spcBef>
          <a:spcPts val="1700"/>
        </a:spcBef>
        <a:spcAft>
          <a:spcPct val="0"/>
        </a:spcAft>
        <a:buSzPct val="171000"/>
        <a:buFont typeface="Arial Unicode MS" pitchFamily="34" charset="-128"/>
        <a:buChar char="•"/>
        <a:defRPr sz="2800">
          <a:solidFill>
            <a:schemeClr val="tx1"/>
          </a:solidFill>
          <a:latin typeface="Arial" charset="0"/>
          <a:ea typeface="+mn-ea"/>
          <a:cs typeface="ヒラギノ角ゴ Pro W3"/>
          <a:sym typeface="Arial Unicode MS" pitchFamily="34" charset="-128"/>
        </a:defRPr>
      </a:lvl4pPr>
      <a:lvl5pPr marL="2667000" indent="-571500" algn="l" rtl="0" eaLnBrk="0" fontAlgn="base" hangingPunct="0">
        <a:spcBef>
          <a:spcPts val="1700"/>
        </a:spcBef>
        <a:spcAft>
          <a:spcPct val="0"/>
        </a:spcAft>
        <a:buSzPct val="171000"/>
        <a:buFont typeface="Arial Unicode MS" pitchFamily="34" charset="-128"/>
        <a:buChar char="•"/>
        <a:defRPr sz="2800">
          <a:solidFill>
            <a:schemeClr val="tx1"/>
          </a:solidFill>
          <a:latin typeface="Arial" charset="0"/>
          <a:ea typeface="+mn-ea"/>
          <a:cs typeface="ヒラギノ角ゴ Pro W3"/>
          <a:sym typeface="Arial Unicode MS" pitchFamily="34" charset="-128"/>
        </a:defRPr>
      </a:lvl5pPr>
      <a:lvl6pPr marL="3124200" indent="-571500" algn="l" rtl="0" fontAlgn="base">
        <a:spcBef>
          <a:spcPts val="1700"/>
        </a:spcBef>
        <a:spcAft>
          <a:spcPct val="0"/>
        </a:spcAft>
        <a:buSzPct val="171000"/>
        <a:buFont typeface="Gill Sans" pitchFamily="-60" charset="0"/>
        <a:buChar char="•"/>
        <a:defRPr sz="2800">
          <a:solidFill>
            <a:schemeClr val="tx1"/>
          </a:solidFill>
          <a:latin typeface="+mn-lt"/>
          <a:ea typeface="+mn-ea"/>
          <a:cs typeface="+mn-cs"/>
          <a:sym typeface="Gill Sans" pitchFamily="-60" charset="0"/>
        </a:defRPr>
      </a:lvl6pPr>
      <a:lvl7pPr marL="3581400" indent="-571500" algn="l" rtl="0" fontAlgn="base">
        <a:spcBef>
          <a:spcPts val="1700"/>
        </a:spcBef>
        <a:spcAft>
          <a:spcPct val="0"/>
        </a:spcAft>
        <a:buSzPct val="171000"/>
        <a:buFont typeface="Gill Sans" pitchFamily="-60" charset="0"/>
        <a:buChar char="•"/>
        <a:defRPr sz="2800">
          <a:solidFill>
            <a:schemeClr val="tx1"/>
          </a:solidFill>
          <a:latin typeface="+mn-lt"/>
          <a:ea typeface="+mn-ea"/>
          <a:cs typeface="+mn-cs"/>
          <a:sym typeface="Gill Sans" pitchFamily="-60" charset="0"/>
        </a:defRPr>
      </a:lvl7pPr>
      <a:lvl8pPr marL="4038600" indent="-571500" algn="l" rtl="0" fontAlgn="base">
        <a:spcBef>
          <a:spcPts val="1700"/>
        </a:spcBef>
        <a:spcAft>
          <a:spcPct val="0"/>
        </a:spcAft>
        <a:buSzPct val="171000"/>
        <a:buFont typeface="Gill Sans" pitchFamily="-60" charset="0"/>
        <a:buChar char="•"/>
        <a:defRPr sz="2800">
          <a:solidFill>
            <a:schemeClr val="tx1"/>
          </a:solidFill>
          <a:latin typeface="+mn-lt"/>
          <a:ea typeface="+mn-ea"/>
          <a:cs typeface="+mn-cs"/>
          <a:sym typeface="Gill Sans" pitchFamily="-60" charset="0"/>
        </a:defRPr>
      </a:lvl8pPr>
      <a:lvl9pPr marL="4495800" indent="-571500" algn="l" rtl="0" fontAlgn="base">
        <a:spcBef>
          <a:spcPts val="1700"/>
        </a:spcBef>
        <a:spcAft>
          <a:spcPct val="0"/>
        </a:spcAft>
        <a:buSzPct val="171000"/>
        <a:buFont typeface="Gill Sans" pitchFamily="-60" charset="0"/>
        <a:buChar char="•"/>
        <a:defRPr sz="2800">
          <a:solidFill>
            <a:schemeClr val="tx1"/>
          </a:solidFill>
          <a:latin typeface="+mn-lt"/>
          <a:ea typeface="+mn-ea"/>
          <a:cs typeface="+mn-cs"/>
          <a:sym typeface="Gill Sans" pitchFamily="-60"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ix-bibliotheksindex.d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hbz-nrw.de/angebote/db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
          <p:cNvSpPr>
            <a:spLocks noChangeShapeType="1"/>
          </p:cNvSpPr>
          <p:nvPr/>
        </p:nvSpPr>
        <p:spPr bwMode="auto">
          <a:xfrm>
            <a:off x="1220788" y="5836385"/>
            <a:ext cx="6858000" cy="0"/>
          </a:xfrm>
          <a:prstGeom prst="line">
            <a:avLst/>
          </a:prstGeom>
          <a:ln w="3175">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algn="ctr">
              <a:defRPr/>
            </a:pPr>
            <a:endParaRPr lang="de-DE" dirty="0">
              <a:sym typeface="Gill Sans" pitchFamily="-60" charset="0"/>
            </a:endParaRPr>
          </a:p>
        </p:txBody>
      </p:sp>
      <p:sp>
        <p:nvSpPr>
          <p:cNvPr id="4099" name="Text Box 9"/>
          <p:cNvSpPr txBox="1">
            <a:spLocks noChangeArrowheads="1"/>
          </p:cNvSpPr>
          <p:nvPr/>
        </p:nvSpPr>
        <p:spPr bwMode="auto">
          <a:xfrm>
            <a:off x="544010" y="5005388"/>
            <a:ext cx="80554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algn="ctr" eaLnBrk="1" hangingPunct="1">
              <a:spcBef>
                <a:spcPct val="50000"/>
              </a:spcBef>
            </a:pPr>
            <a:r>
              <a:rPr lang="de-DE" altLang="de-DE" sz="2400" dirty="0">
                <a:latin typeface="Dahrendorf" pitchFamily="2" charset="0"/>
              </a:rPr>
              <a:t>Was wollen unsere </a:t>
            </a:r>
            <a:r>
              <a:rPr lang="de-DE" altLang="de-DE" sz="2400" dirty="0" err="1">
                <a:latin typeface="Dahrendorf" pitchFamily="2" charset="0"/>
              </a:rPr>
              <a:t>KundInnen</a:t>
            </a:r>
            <a:r>
              <a:rPr lang="de-DE" altLang="de-DE" sz="2400" dirty="0">
                <a:latin typeface="Dahrendorf" pitchFamily="2" charset="0"/>
              </a:rPr>
              <a:t> - und warum? </a:t>
            </a:r>
            <a:r>
              <a:rPr lang="de-DE" altLang="de-DE" sz="2400" dirty="0" smtClean="0">
                <a:latin typeface="Dahrendorf" pitchFamily="2" charset="0"/>
              </a:rPr>
              <a:t>Ein Kurzworkshop </a:t>
            </a:r>
            <a:r>
              <a:rPr lang="de-DE" altLang="de-DE" sz="2400" dirty="0">
                <a:latin typeface="Dahrendorf" pitchFamily="2" charset="0"/>
              </a:rPr>
              <a:t>zur </a:t>
            </a:r>
            <a:r>
              <a:rPr lang="de-DE" altLang="de-DE" sz="2400" dirty="0" smtClean="0">
                <a:latin typeface="Dahrendorf" pitchFamily="2" charset="0"/>
              </a:rPr>
              <a:t>bibliothekarischen Nutzerforschung</a:t>
            </a:r>
            <a:endParaRPr lang="de-DE" altLang="de-DE" sz="2400" dirty="0">
              <a:latin typeface="Dahrendorf" pitchFamily="2" charset="0"/>
            </a:endParaRPr>
          </a:p>
        </p:txBody>
      </p:sp>
      <p:sp>
        <p:nvSpPr>
          <p:cNvPr id="4100" name="Untertitel 2"/>
          <p:cNvSpPr>
            <a:spLocks/>
          </p:cNvSpPr>
          <p:nvPr/>
        </p:nvSpPr>
        <p:spPr bwMode="auto">
          <a:xfrm>
            <a:off x="1209675" y="5999303"/>
            <a:ext cx="6858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tabLst>
                <a:tab pos="6819900" algn="r"/>
              </a:tabLst>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tabLst>
                <a:tab pos="6819900" algn="r"/>
              </a:tabLst>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tabLst>
                <a:tab pos="6819900" algn="r"/>
              </a:tabLst>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tabLst>
                <a:tab pos="6819900" algn="r"/>
              </a:tabLst>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tabLst>
                <a:tab pos="6819900" algn="r"/>
              </a:tabLst>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tabLst>
                <a:tab pos="6819900" algn="r"/>
              </a:tabLs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tabLst>
                <a:tab pos="6819900" algn="r"/>
              </a:tabLs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tabLst>
                <a:tab pos="6819900" algn="r"/>
              </a:tabLs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tabLst>
                <a:tab pos="6819900" algn="r"/>
              </a:tabLs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a:buSzPct val="171000"/>
              <a:buFont typeface="Arial" pitchFamily="34" charset="0"/>
              <a:buNone/>
            </a:pPr>
            <a:r>
              <a:rPr lang="de-DE" altLang="de-DE" sz="1800" b="1" dirty="0">
                <a:solidFill>
                  <a:schemeClr val="tx1"/>
                </a:solidFill>
                <a:latin typeface="Dahrendorf Light" pitchFamily="2" charset="0"/>
              </a:rPr>
              <a:t>Dr. Doreen Siegfried (ZBW)	Sebastian Nix (WZB)</a:t>
            </a:r>
          </a:p>
          <a:p>
            <a:pPr algn="ctr">
              <a:buSzPct val="171000"/>
              <a:buFont typeface="Arial" pitchFamily="34" charset="0"/>
              <a:buNone/>
            </a:pPr>
            <a:r>
              <a:rPr lang="de-DE" altLang="de-DE" sz="1800" b="1" dirty="0">
                <a:solidFill>
                  <a:schemeClr val="tx1"/>
                </a:solidFill>
                <a:latin typeface="Dahrendorf Light" pitchFamily="2" charset="0"/>
              </a:rPr>
              <a:t>         </a:t>
            </a:r>
            <a:r>
              <a:rPr lang="de-DE" altLang="de-DE" sz="1800" b="1" dirty="0" smtClean="0">
                <a:solidFill>
                  <a:schemeClr val="tx1"/>
                </a:solidFill>
                <a:latin typeface="Dahrendorf Light" pitchFamily="2" charset="0"/>
              </a:rPr>
              <a:t>Leipziger Bibliothekskongress, 14.3.2016</a:t>
            </a:r>
            <a:endParaRPr lang="de-DE" altLang="de-DE" sz="1800" b="1" dirty="0">
              <a:solidFill>
                <a:schemeClr val="tx1"/>
              </a:solidFill>
              <a:latin typeface="Dahrendorf Light" pitchFamily="2" charset="0"/>
            </a:endParaRPr>
          </a:p>
        </p:txBody>
      </p:sp>
      <p:pic>
        <p:nvPicPr>
          <p:cNvPr id="4101"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7863" y="1357313"/>
            <a:ext cx="7921625"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p:cNvSpPr txBox="1">
            <a:spLocks noChangeArrowheads="1"/>
          </p:cNvSpPr>
          <p:nvPr/>
        </p:nvSpPr>
        <p:spPr bwMode="auto">
          <a:xfrm>
            <a:off x="534988" y="819150"/>
            <a:ext cx="82089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eaLnBrk="1" hangingPunct="1"/>
            <a:r>
              <a:rPr lang="de-DE" altLang="de-DE" sz="1800" i="1">
                <a:solidFill>
                  <a:srgbClr val="0080B4"/>
                </a:solidFill>
                <a:latin typeface="Dahrendorf" pitchFamily="2" charset="0"/>
              </a:rPr>
              <a:t>Explorative, deskriptive und kausale Untersuchungen </a:t>
            </a:r>
            <a:endParaRPr lang="de-DE" altLang="de-DE" sz="1800">
              <a:solidFill>
                <a:srgbClr val="0080B4"/>
              </a:solidFill>
              <a:latin typeface="Dahrendorf" pitchFamily="2" charset="0"/>
            </a:endParaRPr>
          </a:p>
        </p:txBody>
      </p:sp>
      <p:sp>
        <p:nvSpPr>
          <p:cNvPr id="19459" name="Foliennummernplatzhalter 5"/>
          <p:cNvSpPr>
            <a:spLocks/>
          </p:cNvSpPr>
          <p:nvPr/>
        </p:nvSpPr>
        <p:spPr bwMode="auto">
          <a:xfrm>
            <a:off x="7218363" y="6492875"/>
            <a:ext cx="293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algn="r" eaLnBrk="1" hangingPunct="1"/>
            <a:fld id="{00B10E02-9D27-48C1-A763-6F2D36DC4A8D}" type="slidenum">
              <a:rPr lang="de-DE" altLang="de-DE" sz="1200">
                <a:solidFill>
                  <a:srgbClr val="666666"/>
                </a:solidFill>
                <a:latin typeface="Dahrendorf Light" pitchFamily="2" charset="0"/>
              </a:rPr>
              <a:pPr algn="r" eaLnBrk="1" hangingPunct="1"/>
              <a:t>10</a:t>
            </a:fld>
            <a:r>
              <a:rPr lang="de-DE" altLang="de-DE" sz="1200">
                <a:solidFill>
                  <a:srgbClr val="666666"/>
                </a:solidFill>
                <a:latin typeface="Dahrendorf Light" pitchFamily="2" charset="0"/>
              </a:rPr>
              <a:t/>
            </a:r>
            <a:br>
              <a:rPr lang="de-DE" altLang="de-DE" sz="1200">
                <a:solidFill>
                  <a:srgbClr val="666666"/>
                </a:solidFill>
                <a:latin typeface="Dahrendorf Light" pitchFamily="2" charset="0"/>
              </a:rPr>
            </a:br>
            <a:endParaRPr lang="de-DE" altLang="de-DE" sz="1200">
              <a:solidFill>
                <a:srgbClr val="666666"/>
              </a:solidFill>
              <a:latin typeface="Dahrendorf Light" pitchFamily="2" charset="0"/>
            </a:endParaRPr>
          </a:p>
        </p:txBody>
      </p:sp>
      <p:sp>
        <p:nvSpPr>
          <p:cNvPr id="19460" name="Textfeld 34"/>
          <p:cNvSpPr txBox="1">
            <a:spLocks noChangeArrowheads="1"/>
          </p:cNvSpPr>
          <p:nvPr/>
        </p:nvSpPr>
        <p:spPr bwMode="auto">
          <a:xfrm>
            <a:off x="3300413" y="3433763"/>
            <a:ext cx="1522412" cy="581025"/>
          </a:xfrm>
          <a:prstGeom prst="rect">
            <a:avLst/>
          </a:prstGeom>
          <a:gradFill rotWithShape="1">
            <a:gsLst>
              <a:gs pos="0">
                <a:srgbClr val="0380B5"/>
              </a:gs>
              <a:gs pos="100000">
                <a:srgbClr val="013B5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algn="ctr" eaLnBrk="1" hangingPunct="1"/>
            <a:r>
              <a:rPr lang="de-DE" altLang="de-DE" sz="1600">
                <a:solidFill>
                  <a:schemeClr val="bg1"/>
                </a:solidFill>
                <a:latin typeface="Dahrendorf" pitchFamily="2" charset="0"/>
                <a:sym typeface="Gill Sans"/>
              </a:rPr>
              <a:t>Deskriptive</a:t>
            </a:r>
          </a:p>
          <a:p>
            <a:pPr algn="ctr" eaLnBrk="1" hangingPunct="1"/>
            <a:r>
              <a:rPr lang="de-DE" altLang="de-DE" sz="1600">
                <a:solidFill>
                  <a:schemeClr val="bg1"/>
                </a:solidFill>
                <a:latin typeface="Dahrendorf" pitchFamily="2" charset="0"/>
                <a:sym typeface="Gill Sans"/>
              </a:rPr>
              <a:t>Untersuchung</a:t>
            </a:r>
          </a:p>
        </p:txBody>
      </p:sp>
      <p:sp>
        <p:nvSpPr>
          <p:cNvPr id="19461" name="Textfeld 34"/>
          <p:cNvSpPr txBox="1">
            <a:spLocks noChangeArrowheads="1"/>
          </p:cNvSpPr>
          <p:nvPr/>
        </p:nvSpPr>
        <p:spPr bwMode="auto">
          <a:xfrm>
            <a:off x="3295650" y="1550988"/>
            <a:ext cx="1522413" cy="581025"/>
          </a:xfrm>
          <a:prstGeom prst="rect">
            <a:avLst/>
          </a:prstGeom>
          <a:gradFill rotWithShape="1">
            <a:gsLst>
              <a:gs pos="0">
                <a:srgbClr val="0380B5"/>
              </a:gs>
              <a:gs pos="100000">
                <a:srgbClr val="013B5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algn="ctr" eaLnBrk="1" hangingPunct="1"/>
            <a:r>
              <a:rPr lang="de-DE" altLang="de-DE" sz="1600">
                <a:solidFill>
                  <a:schemeClr val="bg1"/>
                </a:solidFill>
                <a:latin typeface="Dahrendorf" pitchFamily="2" charset="0"/>
                <a:sym typeface="Gill Sans"/>
              </a:rPr>
              <a:t>Explorative</a:t>
            </a:r>
          </a:p>
          <a:p>
            <a:pPr algn="ctr" eaLnBrk="1" hangingPunct="1"/>
            <a:r>
              <a:rPr lang="de-DE" altLang="de-DE" sz="1600">
                <a:solidFill>
                  <a:schemeClr val="bg1"/>
                </a:solidFill>
                <a:latin typeface="Dahrendorf" pitchFamily="2" charset="0"/>
                <a:sym typeface="Gill Sans"/>
              </a:rPr>
              <a:t>Untersuchung</a:t>
            </a:r>
          </a:p>
        </p:txBody>
      </p:sp>
      <p:sp>
        <p:nvSpPr>
          <p:cNvPr id="19462" name="Textfeld 34"/>
          <p:cNvSpPr txBox="1">
            <a:spLocks noChangeArrowheads="1"/>
          </p:cNvSpPr>
          <p:nvPr/>
        </p:nvSpPr>
        <p:spPr bwMode="auto">
          <a:xfrm>
            <a:off x="3305175" y="5326063"/>
            <a:ext cx="1522413" cy="581025"/>
          </a:xfrm>
          <a:prstGeom prst="rect">
            <a:avLst/>
          </a:prstGeom>
          <a:gradFill rotWithShape="1">
            <a:gsLst>
              <a:gs pos="0">
                <a:srgbClr val="0380B5"/>
              </a:gs>
              <a:gs pos="100000">
                <a:srgbClr val="013B5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algn="ctr" eaLnBrk="1" hangingPunct="1"/>
            <a:r>
              <a:rPr lang="de-DE" altLang="de-DE" sz="1600">
                <a:solidFill>
                  <a:schemeClr val="bg1"/>
                </a:solidFill>
                <a:latin typeface="Dahrendorf" pitchFamily="2" charset="0"/>
                <a:sym typeface="Gill Sans"/>
              </a:rPr>
              <a:t>Kausale</a:t>
            </a:r>
          </a:p>
          <a:p>
            <a:pPr algn="ctr" eaLnBrk="1" hangingPunct="1"/>
            <a:r>
              <a:rPr lang="de-DE" altLang="de-DE" sz="1600">
                <a:solidFill>
                  <a:schemeClr val="bg1"/>
                </a:solidFill>
                <a:latin typeface="Dahrendorf" pitchFamily="2" charset="0"/>
                <a:sym typeface="Gill Sans"/>
              </a:rPr>
              <a:t>Untersuchung</a:t>
            </a:r>
          </a:p>
        </p:txBody>
      </p:sp>
      <p:cxnSp>
        <p:nvCxnSpPr>
          <p:cNvPr id="19463" name="AutoShape 21"/>
          <p:cNvCxnSpPr>
            <a:cxnSpLocks noChangeShapeType="1"/>
            <a:stCxn id="19461" idx="3"/>
            <a:endCxn id="19462" idx="3"/>
          </p:cNvCxnSpPr>
          <p:nvPr/>
        </p:nvCxnSpPr>
        <p:spPr bwMode="auto">
          <a:xfrm>
            <a:off x="4818063" y="1841500"/>
            <a:ext cx="9525" cy="3775075"/>
          </a:xfrm>
          <a:prstGeom prst="curvedConnector3">
            <a:avLst>
              <a:gd name="adj1" fmla="val 9183333"/>
            </a:avLst>
          </a:prstGeom>
          <a:noFill/>
          <a:ln w="95250">
            <a:solidFill>
              <a:srgbClr val="0380B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4" name="AutoShape 22"/>
          <p:cNvCxnSpPr>
            <a:cxnSpLocks noChangeShapeType="1"/>
            <a:stCxn id="19461" idx="2"/>
            <a:endCxn id="19460" idx="0"/>
          </p:cNvCxnSpPr>
          <p:nvPr/>
        </p:nvCxnSpPr>
        <p:spPr bwMode="auto">
          <a:xfrm>
            <a:off x="4057650" y="2132013"/>
            <a:ext cx="4763" cy="1301750"/>
          </a:xfrm>
          <a:prstGeom prst="straightConnector1">
            <a:avLst/>
          </a:prstGeom>
          <a:noFill/>
          <a:ln w="95250">
            <a:solidFill>
              <a:srgbClr val="0380B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5" name="AutoShape 24"/>
          <p:cNvCxnSpPr>
            <a:cxnSpLocks noChangeShapeType="1"/>
            <a:stCxn id="19460" idx="2"/>
            <a:endCxn id="19462" idx="0"/>
          </p:cNvCxnSpPr>
          <p:nvPr/>
        </p:nvCxnSpPr>
        <p:spPr bwMode="auto">
          <a:xfrm>
            <a:off x="4062413" y="4014788"/>
            <a:ext cx="4762" cy="1311275"/>
          </a:xfrm>
          <a:prstGeom prst="straightConnector1">
            <a:avLst/>
          </a:prstGeom>
          <a:noFill/>
          <a:ln w="95250">
            <a:solidFill>
              <a:srgbClr val="0380B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66" name="Inhaltsplatzhalter 3"/>
          <p:cNvSpPr>
            <a:spLocks noGrp="1"/>
          </p:cNvSpPr>
          <p:nvPr>
            <p:ph sz="quarter" idx="4294967295"/>
          </p:nvPr>
        </p:nvSpPr>
        <p:spPr bwMode="auto">
          <a:xfrm>
            <a:off x="1446213" y="422275"/>
            <a:ext cx="4430712" cy="225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indent="0">
              <a:buFontTx/>
              <a:buNone/>
            </a:pPr>
            <a:r>
              <a:rPr lang="de-DE" altLang="de-DE" dirty="0" smtClean="0">
                <a:solidFill>
                  <a:srgbClr val="0380B5"/>
                </a:solidFill>
                <a:latin typeface="Dahrendorf Light" pitchFamily="2" charset="0"/>
              </a:rPr>
              <a:t>II. Herangehensweisen und gängige Methoden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6"/>
          <p:cNvSpPr txBox="1">
            <a:spLocks noChangeArrowheads="1"/>
          </p:cNvSpPr>
          <p:nvPr/>
        </p:nvSpPr>
        <p:spPr bwMode="auto">
          <a:xfrm>
            <a:off x="506413" y="819150"/>
            <a:ext cx="8208962"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1pPr>
            <a:lvl2pPr marL="715963" indent="-358775"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eaLnBrk="1" hangingPunct="1"/>
            <a:r>
              <a:rPr lang="de-DE" altLang="de-DE" sz="1800" i="1" dirty="0">
                <a:solidFill>
                  <a:srgbClr val="0080B4"/>
                </a:solidFill>
                <a:latin typeface="Dahrendorf" pitchFamily="2" charset="0"/>
              </a:rPr>
              <a:t>Primär- und </a:t>
            </a:r>
            <a:r>
              <a:rPr lang="de-DE" altLang="de-DE" sz="1800" i="1" dirty="0" smtClean="0">
                <a:solidFill>
                  <a:srgbClr val="0080B4"/>
                </a:solidFill>
                <a:latin typeface="Dahrendorf" pitchFamily="2" charset="0"/>
              </a:rPr>
              <a:t>Sekundärforschung</a:t>
            </a:r>
            <a:endParaRPr lang="de-DE" altLang="de-DE" sz="1800" dirty="0">
              <a:solidFill>
                <a:srgbClr val="0080B4"/>
              </a:solidFill>
              <a:latin typeface="Dahrendorf" pitchFamily="2" charset="0"/>
            </a:endParaRPr>
          </a:p>
          <a:p>
            <a:pPr eaLnBrk="1" hangingPunct="1">
              <a:spcBef>
                <a:spcPct val="100000"/>
              </a:spcBef>
              <a:buFontTx/>
              <a:buChar char="o"/>
            </a:pPr>
            <a:r>
              <a:rPr lang="de-DE" altLang="de-DE" sz="1600" dirty="0">
                <a:solidFill>
                  <a:schemeClr val="tx1"/>
                </a:solidFill>
                <a:latin typeface="Dahrendorf" pitchFamily="2" charset="0"/>
              </a:rPr>
              <a:t>	</a:t>
            </a:r>
            <a:r>
              <a:rPr lang="de-DE" altLang="de-DE" sz="1600" b="1" dirty="0">
                <a:solidFill>
                  <a:schemeClr val="tx1"/>
                </a:solidFill>
                <a:latin typeface="Dahrendorf" pitchFamily="2" charset="0"/>
              </a:rPr>
              <a:t>Primärforschung</a:t>
            </a:r>
            <a:r>
              <a:rPr lang="de-DE" altLang="de-DE" sz="1600" dirty="0">
                <a:solidFill>
                  <a:schemeClr val="tx1"/>
                </a:solidFill>
                <a:latin typeface="Dahrendorf" pitchFamily="2" charset="0"/>
              </a:rPr>
              <a:t> = Neuerhebung von Daten für den jeweiligen 	Untersuchungszweck</a:t>
            </a:r>
          </a:p>
          <a:p>
            <a:pPr eaLnBrk="1" hangingPunct="1">
              <a:spcBef>
                <a:spcPct val="100000"/>
              </a:spcBef>
              <a:buFontTx/>
              <a:buChar char="o"/>
            </a:pPr>
            <a:r>
              <a:rPr lang="de-DE" altLang="de-DE" sz="1600" dirty="0">
                <a:solidFill>
                  <a:schemeClr val="tx1"/>
                </a:solidFill>
                <a:latin typeface="Dahrendorf" pitchFamily="2" charset="0"/>
              </a:rPr>
              <a:t>	</a:t>
            </a:r>
            <a:r>
              <a:rPr lang="de-DE" altLang="de-DE" sz="1600" b="1" dirty="0">
                <a:solidFill>
                  <a:schemeClr val="tx1"/>
                </a:solidFill>
                <a:latin typeface="Dahrendorf" pitchFamily="2" charset="0"/>
              </a:rPr>
              <a:t>Sekundärforschung</a:t>
            </a:r>
            <a:r>
              <a:rPr lang="de-DE" altLang="de-DE" sz="1600" dirty="0">
                <a:solidFill>
                  <a:schemeClr val="tx1"/>
                </a:solidFill>
                <a:latin typeface="Dahrendorf" pitchFamily="2" charset="0"/>
              </a:rPr>
              <a:t> = Neuaufbereitung und -analyse von </a:t>
            </a:r>
            <a:r>
              <a:rPr lang="de-DE" altLang="de-DE" sz="1600" b="1" dirty="0">
                <a:solidFill>
                  <a:schemeClr val="tx1"/>
                </a:solidFill>
                <a:latin typeface="Dahrendorf" pitchFamily="2" charset="0"/>
              </a:rPr>
              <a:t>bereits erhobenen 	und gespeicherten Daten</a:t>
            </a:r>
            <a:r>
              <a:rPr lang="de-DE" altLang="de-DE" sz="1600" dirty="0">
                <a:solidFill>
                  <a:schemeClr val="tx1"/>
                </a:solidFill>
                <a:latin typeface="Dahrendorf" pitchFamily="2" charset="0"/>
              </a:rPr>
              <a:t> für den jeweiligen Untersuchungszweck („</a:t>
            </a:r>
            <a:r>
              <a:rPr lang="de-DE" altLang="de-DE" sz="1600" dirty="0" err="1">
                <a:solidFill>
                  <a:schemeClr val="tx1"/>
                </a:solidFill>
                <a:latin typeface="Dahrendorf" pitchFamily="2" charset="0"/>
              </a:rPr>
              <a:t>desk</a:t>
            </a:r>
            <a:r>
              <a:rPr lang="de-DE" altLang="de-DE" sz="1600" dirty="0">
                <a:solidFill>
                  <a:schemeClr val="tx1"/>
                </a:solidFill>
                <a:latin typeface="Dahrendorf" pitchFamily="2" charset="0"/>
              </a:rPr>
              <a:t> 	</a:t>
            </a:r>
            <a:r>
              <a:rPr lang="de-DE" altLang="de-DE" sz="1600" dirty="0" err="1">
                <a:solidFill>
                  <a:schemeClr val="tx1"/>
                </a:solidFill>
                <a:latin typeface="Dahrendorf" pitchFamily="2" charset="0"/>
              </a:rPr>
              <a:t>research</a:t>
            </a:r>
            <a:r>
              <a:rPr lang="de-DE" altLang="de-DE" sz="1600" dirty="0">
                <a:solidFill>
                  <a:schemeClr val="tx1"/>
                </a:solidFill>
                <a:latin typeface="Dahrendorf" pitchFamily="2" charset="0"/>
              </a:rPr>
              <a:t>“); mögliche </a:t>
            </a:r>
            <a:r>
              <a:rPr lang="de-DE" altLang="de-DE" sz="1600" b="1" dirty="0">
                <a:solidFill>
                  <a:schemeClr val="tx1"/>
                </a:solidFill>
                <a:latin typeface="Dahrendorf" pitchFamily="2" charset="0"/>
              </a:rPr>
              <a:t>Datenquellen</a:t>
            </a:r>
            <a:r>
              <a:rPr lang="de-DE" altLang="de-DE" sz="1600" dirty="0">
                <a:solidFill>
                  <a:schemeClr val="tx1"/>
                </a:solidFill>
                <a:latin typeface="Dahrendorf" pitchFamily="2" charset="0"/>
              </a:rPr>
              <a:t>:</a:t>
            </a:r>
          </a:p>
          <a:p>
            <a:pPr lvl="1" eaLnBrk="1" hangingPunct="1">
              <a:spcBef>
                <a:spcPct val="50000"/>
              </a:spcBef>
              <a:buFontTx/>
              <a:buChar char="•"/>
            </a:pPr>
            <a:r>
              <a:rPr lang="de-DE" altLang="de-DE" sz="1600" dirty="0">
                <a:solidFill>
                  <a:schemeClr val="tx1"/>
                </a:solidFill>
                <a:latin typeface="Dahrendorf" pitchFamily="2" charset="0"/>
              </a:rPr>
              <a:t>Institutionsinterne Quellen (z.B. Daten der Kosten- und Leistungsrechnung, Ausleihdaten, OPAC-Protokoll, COUNTER-Daten zur Nutzung elektronischer Ressourcen usw.)</a:t>
            </a:r>
          </a:p>
          <a:p>
            <a:pPr lvl="1" eaLnBrk="1" hangingPunct="1">
              <a:spcBef>
                <a:spcPct val="50000"/>
              </a:spcBef>
              <a:buFontTx/>
              <a:buChar char="•"/>
            </a:pPr>
            <a:r>
              <a:rPr lang="de-DE" altLang="de-DE" sz="1600" dirty="0">
                <a:solidFill>
                  <a:schemeClr val="tx1"/>
                </a:solidFill>
                <a:latin typeface="Dahrendorf" pitchFamily="2" charset="0"/>
              </a:rPr>
              <a:t>(Halb-)amtliche nationale oder internationale Quellen (z.B</a:t>
            </a:r>
            <a:r>
              <a:rPr lang="de-DE" altLang="de-DE" sz="1600" dirty="0" smtClean="0">
                <a:solidFill>
                  <a:schemeClr val="tx1"/>
                </a:solidFill>
                <a:latin typeface="Dahrendorf" pitchFamily="2" charset="0"/>
              </a:rPr>
              <a:t>. bis 2015 </a:t>
            </a:r>
            <a:r>
              <a:rPr lang="de-DE" altLang="de-DE" sz="1600" dirty="0" smtClean="0">
                <a:solidFill>
                  <a:schemeClr val="tx1"/>
                </a:solidFill>
                <a:latin typeface="Dahrendorf" pitchFamily="2" charset="0"/>
                <a:hlinkClick r:id="rId3"/>
              </a:rPr>
              <a:t>BIX</a:t>
            </a:r>
            <a:r>
              <a:rPr lang="de-DE" altLang="de-DE" sz="1600" dirty="0" smtClean="0">
                <a:solidFill>
                  <a:schemeClr val="tx1"/>
                </a:solidFill>
                <a:latin typeface="Dahrendorf" pitchFamily="2" charset="0"/>
              </a:rPr>
              <a:t>-Datenbestand</a:t>
            </a:r>
            <a:r>
              <a:rPr lang="de-DE" altLang="de-DE" sz="1600" dirty="0">
                <a:solidFill>
                  <a:schemeClr val="tx1"/>
                </a:solidFill>
                <a:latin typeface="Dahrendorf" pitchFamily="2" charset="0"/>
              </a:rPr>
              <a:t>, Daten der </a:t>
            </a:r>
            <a:r>
              <a:rPr lang="de-DE" altLang="de-DE" sz="1600" dirty="0">
                <a:solidFill>
                  <a:schemeClr val="tx1"/>
                </a:solidFill>
                <a:latin typeface="Dahrendorf" pitchFamily="2" charset="0"/>
                <a:hlinkClick r:id="rId4"/>
              </a:rPr>
              <a:t>Deutschen Bibliotheksstatistik</a:t>
            </a:r>
            <a:r>
              <a:rPr lang="de-DE" altLang="de-DE" sz="1600" dirty="0">
                <a:solidFill>
                  <a:schemeClr val="tx1"/>
                </a:solidFill>
                <a:latin typeface="Dahrendorf" pitchFamily="2" charset="0"/>
              </a:rPr>
              <a:t>)</a:t>
            </a:r>
          </a:p>
          <a:p>
            <a:pPr lvl="1" eaLnBrk="1" hangingPunct="1">
              <a:spcBef>
                <a:spcPct val="50000"/>
              </a:spcBef>
              <a:buFontTx/>
              <a:buChar char="•"/>
            </a:pPr>
            <a:r>
              <a:rPr lang="de-DE" altLang="de-DE" sz="1600" dirty="0">
                <a:solidFill>
                  <a:schemeClr val="tx1"/>
                </a:solidFill>
                <a:latin typeface="Dahrendorf" pitchFamily="2" charset="0"/>
              </a:rPr>
              <a:t>Nichtstaatliche Quellen (z.B. Erhebungen im Auftrag von Verbänden)</a:t>
            </a:r>
          </a:p>
        </p:txBody>
      </p:sp>
      <p:sp>
        <p:nvSpPr>
          <p:cNvPr id="20483" name="Foliennummernplatzhalter 5"/>
          <p:cNvSpPr>
            <a:spLocks/>
          </p:cNvSpPr>
          <p:nvPr/>
        </p:nvSpPr>
        <p:spPr bwMode="auto">
          <a:xfrm>
            <a:off x="7218363" y="6492875"/>
            <a:ext cx="293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algn="r" eaLnBrk="1" hangingPunct="1"/>
            <a:fld id="{B7FE8F58-9BDB-48B4-A4B9-CA97123474C1}" type="slidenum">
              <a:rPr lang="de-DE" altLang="de-DE" sz="1200">
                <a:solidFill>
                  <a:srgbClr val="666666"/>
                </a:solidFill>
                <a:latin typeface="Dahrendorf Light" pitchFamily="2" charset="0"/>
              </a:rPr>
              <a:pPr algn="r" eaLnBrk="1" hangingPunct="1"/>
              <a:t>11</a:t>
            </a:fld>
            <a:r>
              <a:rPr lang="de-DE" altLang="de-DE" sz="1200">
                <a:solidFill>
                  <a:srgbClr val="666666"/>
                </a:solidFill>
                <a:latin typeface="Dahrendorf Light" pitchFamily="2" charset="0"/>
              </a:rPr>
              <a:t/>
            </a:r>
            <a:br>
              <a:rPr lang="de-DE" altLang="de-DE" sz="1200">
                <a:solidFill>
                  <a:srgbClr val="666666"/>
                </a:solidFill>
                <a:latin typeface="Dahrendorf Light" pitchFamily="2" charset="0"/>
              </a:rPr>
            </a:br>
            <a:endParaRPr lang="de-DE" altLang="de-DE" sz="1200">
              <a:solidFill>
                <a:srgbClr val="666666"/>
              </a:solidFill>
              <a:latin typeface="Dahrendorf Light" pitchFamily="2" charset="0"/>
            </a:endParaRPr>
          </a:p>
        </p:txBody>
      </p:sp>
      <p:sp>
        <p:nvSpPr>
          <p:cNvPr id="20484" name="Inhaltsplatzhalter 3"/>
          <p:cNvSpPr>
            <a:spLocks noGrp="1"/>
          </p:cNvSpPr>
          <p:nvPr>
            <p:ph sz="quarter" idx="4294967295"/>
          </p:nvPr>
        </p:nvSpPr>
        <p:spPr bwMode="auto">
          <a:xfrm>
            <a:off x="1446213" y="422275"/>
            <a:ext cx="4430712" cy="225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indent="0">
              <a:buFontTx/>
              <a:buNone/>
            </a:pPr>
            <a:r>
              <a:rPr lang="de-DE" altLang="de-DE" dirty="0" smtClean="0">
                <a:solidFill>
                  <a:srgbClr val="0380B5"/>
                </a:solidFill>
                <a:latin typeface="Dahrendorf Light" pitchFamily="2" charset="0"/>
              </a:rPr>
              <a:t>II. Herangehensweisen und gängige Methoden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6"/>
          <p:cNvSpPr txBox="1">
            <a:spLocks noChangeArrowheads="1"/>
          </p:cNvSpPr>
          <p:nvPr/>
        </p:nvSpPr>
        <p:spPr bwMode="auto">
          <a:xfrm>
            <a:off x="506413" y="819150"/>
            <a:ext cx="8208962"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eaLnBrk="1" hangingPunct="1"/>
            <a:r>
              <a:rPr lang="de-DE" altLang="de-DE" sz="1800" i="1" dirty="0">
                <a:solidFill>
                  <a:srgbClr val="0080B4"/>
                </a:solidFill>
                <a:latin typeface="Dahrendorf" pitchFamily="2" charset="0"/>
              </a:rPr>
              <a:t>Quantitative und qualitative Ansätze (1)</a:t>
            </a:r>
            <a:endParaRPr lang="de-DE" altLang="de-DE" sz="1800" dirty="0">
              <a:solidFill>
                <a:srgbClr val="0080B4"/>
              </a:solidFill>
              <a:latin typeface="Dahrendorf" pitchFamily="2" charset="0"/>
            </a:endParaRPr>
          </a:p>
          <a:p>
            <a:pPr eaLnBrk="1" hangingPunct="1">
              <a:spcBef>
                <a:spcPct val="100000"/>
              </a:spcBef>
              <a:buFontTx/>
              <a:buChar char="o"/>
            </a:pPr>
            <a:r>
              <a:rPr lang="de-DE" altLang="de-DE" sz="1600" dirty="0">
                <a:solidFill>
                  <a:schemeClr val="tx1"/>
                </a:solidFill>
                <a:latin typeface="Dahrendorf" pitchFamily="2" charset="0"/>
              </a:rPr>
              <a:t>	</a:t>
            </a:r>
            <a:r>
              <a:rPr lang="de-DE" altLang="de-DE" sz="1600" b="1" dirty="0">
                <a:solidFill>
                  <a:schemeClr val="tx1"/>
                </a:solidFill>
                <a:latin typeface="Dahrendorf" pitchFamily="2" charset="0"/>
              </a:rPr>
              <a:t>Quantitativ ausgerichtete Untersuchungen: </a:t>
            </a:r>
            <a:r>
              <a:rPr lang="de-DE" altLang="de-DE" sz="1600" dirty="0" smtClean="0">
                <a:solidFill>
                  <a:schemeClr val="tx1"/>
                </a:solidFill>
                <a:latin typeface="Dahrendorf" pitchFamily="2" charset="0"/>
              </a:rPr>
              <a:t>nummerische </a:t>
            </a:r>
            <a:r>
              <a:rPr lang="de-DE" altLang="de-DE" sz="1600" dirty="0">
                <a:solidFill>
                  <a:schemeClr val="tx1"/>
                </a:solidFill>
                <a:latin typeface="Dahrendorf" pitchFamily="2" charset="0"/>
              </a:rPr>
              <a:t>Darstellung 	empirischer Sachverhalte, häufig mit dem Ziel der Beschreibung von 	Makrophänomenen (z.B. bestimmte Merkmalsverteilungen) oder der 	Überprüfung von theoriebasierten Hypothesen; häufig Nutzung standardisierter 	Daten, die mittels statistischer Verwahren (deskriptiv oder schließend) 	analysiert werden</a:t>
            </a:r>
          </a:p>
          <a:p>
            <a:pPr eaLnBrk="1" hangingPunct="1">
              <a:spcBef>
                <a:spcPct val="100000"/>
              </a:spcBef>
              <a:buFontTx/>
              <a:buChar char="o"/>
            </a:pPr>
            <a:r>
              <a:rPr lang="de-DE" altLang="de-DE" sz="1600" dirty="0">
                <a:solidFill>
                  <a:schemeClr val="tx1"/>
                </a:solidFill>
                <a:latin typeface="Dahrendorf" pitchFamily="2" charset="0"/>
              </a:rPr>
              <a:t>	</a:t>
            </a:r>
            <a:r>
              <a:rPr lang="de-DE" altLang="de-DE" sz="1600" b="1" dirty="0">
                <a:solidFill>
                  <a:schemeClr val="tx1"/>
                </a:solidFill>
                <a:latin typeface="Dahrendorf" pitchFamily="2" charset="0"/>
              </a:rPr>
              <a:t>Qualitativ ausgerichtete Untersuchungen: </a:t>
            </a:r>
            <a:r>
              <a:rPr lang="de-DE" altLang="de-DE" sz="1600" dirty="0">
                <a:solidFill>
                  <a:schemeClr val="tx1"/>
                </a:solidFill>
                <a:latin typeface="Dahrendorf" pitchFamily="2" charset="0"/>
              </a:rPr>
              <a:t>Darstellung von Sachverhalten auf 	Grundlage </a:t>
            </a:r>
            <a:r>
              <a:rPr lang="de-DE" altLang="de-DE" sz="1600" dirty="0" err="1">
                <a:solidFill>
                  <a:schemeClr val="tx1"/>
                </a:solidFill>
                <a:latin typeface="Dahrendorf" pitchFamily="2" charset="0"/>
              </a:rPr>
              <a:t>unstandardisierter</a:t>
            </a:r>
            <a:r>
              <a:rPr lang="de-DE" altLang="de-DE" sz="1600" dirty="0">
                <a:solidFill>
                  <a:schemeClr val="tx1"/>
                </a:solidFill>
                <a:latin typeface="Dahrendorf" pitchFamily="2" charset="0"/>
              </a:rPr>
              <a:t> Daten, die interpretierend mittels 	hermeneutischer Verfahren analysiert </a:t>
            </a:r>
            <a:r>
              <a:rPr lang="de-DE" altLang="de-DE" sz="1600" dirty="0" smtClean="0">
                <a:solidFill>
                  <a:schemeClr val="tx1"/>
                </a:solidFill>
                <a:latin typeface="Dahrendorf" pitchFamily="2" charset="0"/>
              </a:rPr>
              <a:t>werden</a:t>
            </a:r>
          </a:p>
          <a:p>
            <a:pPr eaLnBrk="1" hangingPunct="1">
              <a:spcBef>
                <a:spcPct val="100000"/>
              </a:spcBef>
              <a:buFontTx/>
              <a:buChar char="o"/>
            </a:pPr>
            <a:r>
              <a:rPr lang="de-DE" altLang="de-DE" sz="1600" dirty="0" smtClean="0">
                <a:solidFill>
                  <a:schemeClr val="tx1"/>
                </a:solidFill>
                <a:latin typeface="Dahrendorf" pitchFamily="2" charset="0"/>
              </a:rPr>
              <a:t>	In </a:t>
            </a:r>
            <a:r>
              <a:rPr lang="de-DE" altLang="de-DE" sz="1600" dirty="0">
                <a:solidFill>
                  <a:schemeClr val="tx1"/>
                </a:solidFill>
                <a:latin typeface="Dahrendorf" pitchFamily="2" charset="0"/>
              </a:rPr>
              <a:t>der </a:t>
            </a:r>
            <a:r>
              <a:rPr lang="de-DE" altLang="de-DE" sz="1600" b="1" dirty="0">
                <a:solidFill>
                  <a:schemeClr val="tx1"/>
                </a:solidFill>
                <a:latin typeface="Dahrendorf" pitchFamily="2" charset="0"/>
              </a:rPr>
              <a:t>Forschungspraxis </a:t>
            </a:r>
            <a:r>
              <a:rPr lang="de-DE" altLang="de-DE" sz="1600" dirty="0">
                <a:solidFill>
                  <a:schemeClr val="tx1"/>
                </a:solidFill>
                <a:latin typeface="Dahrendorf" pitchFamily="2" charset="0"/>
              </a:rPr>
              <a:t>durchaus </a:t>
            </a:r>
            <a:r>
              <a:rPr lang="de-DE" altLang="de-DE" sz="1600" b="1" dirty="0">
                <a:solidFill>
                  <a:schemeClr val="tx1"/>
                </a:solidFill>
                <a:latin typeface="Dahrendorf" pitchFamily="2" charset="0"/>
              </a:rPr>
              <a:t>Kombination qualitativ und quantitativ 	orientierter Ansätze</a:t>
            </a:r>
            <a:r>
              <a:rPr lang="de-DE" altLang="de-DE" sz="1600" dirty="0">
                <a:solidFill>
                  <a:schemeClr val="tx1"/>
                </a:solidFill>
                <a:latin typeface="Dahrendorf" pitchFamily="2" charset="0"/>
              </a:rPr>
              <a:t> üblich, z.B. wenn mittels qualitativer Forschung  zu 	einer neuen Fragestellung zunächst theoriebasierte Erklärungsansätze erst 	entwickelt werden, die in einem späteren Stadium dann mittels quantitativer 	Verfahren geprüft werden</a:t>
            </a:r>
          </a:p>
          <a:p>
            <a:pPr eaLnBrk="1" hangingPunct="1">
              <a:spcBef>
                <a:spcPct val="100000"/>
              </a:spcBef>
            </a:pPr>
            <a:endParaRPr lang="de-DE" altLang="de-DE" sz="1600" dirty="0">
              <a:solidFill>
                <a:schemeClr val="tx1"/>
              </a:solidFill>
              <a:latin typeface="Dahrendorf" pitchFamily="2" charset="0"/>
            </a:endParaRPr>
          </a:p>
        </p:txBody>
      </p:sp>
      <p:sp>
        <p:nvSpPr>
          <p:cNvPr id="22531" name="Foliennummernplatzhalter 5"/>
          <p:cNvSpPr>
            <a:spLocks/>
          </p:cNvSpPr>
          <p:nvPr/>
        </p:nvSpPr>
        <p:spPr bwMode="auto">
          <a:xfrm>
            <a:off x="7218363" y="6492875"/>
            <a:ext cx="293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algn="r" eaLnBrk="1" hangingPunct="1"/>
            <a:fld id="{3F2868FC-B472-4947-8A19-F64624BB57B0}" type="slidenum">
              <a:rPr lang="de-DE" altLang="de-DE" sz="1200">
                <a:solidFill>
                  <a:srgbClr val="666666"/>
                </a:solidFill>
                <a:latin typeface="Dahrendorf Light" pitchFamily="2" charset="0"/>
              </a:rPr>
              <a:pPr algn="r" eaLnBrk="1" hangingPunct="1"/>
              <a:t>12</a:t>
            </a:fld>
            <a:r>
              <a:rPr lang="de-DE" altLang="de-DE" sz="1200">
                <a:solidFill>
                  <a:srgbClr val="666666"/>
                </a:solidFill>
                <a:latin typeface="Dahrendorf Light" pitchFamily="2" charset="0"/>
              </a:rPr>
              <a:t/>
            </a:r>
            <a:br>
              <a:rPr lang="de-DE" altLang="de-DE" sz="1200">
                <a:solidFill>
                  <a:srgbClr val="666666"/>
                </a:solidFill>
                <a:latin typeface="Dahrendorf Light" pitchFamily="2" charset="0"/>
              </a:rPr>
            </a:br>
            <a:endParaRPr lang="de-DE" altLang="de-DE" sz="1200">
              <a:solidFill>
                <a:srgbClr val="666666"/>
              </a:solidFill>
              <a:latin typeface="Dahrendorf Light" pitchFamily="2" charset="0"/>
            </a:endParaRPr>
          </a:p>
        </p:txBody>
      </p:sp>
      <p:sp>
        <p:nvSpPr>
          <p:cNvPr id="22532" name="Inhaltsplatzhalter 3"/>
          <p:cNvSpPr>
            <a:spLocks noGrp="1"/>
          </p:cNvSpPr>
          <p:nvPr>
            <p:ph sz="quarter" idx="4294967295"/>
          </p:nvPr>
        </p:nvSpPr>
        <p:spPr bwMode="auto">
          <a:xfrm>
            <a:off x="1446213" y="422275"/>
            <a:ext cx="4430712" cy="225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indent="0">
              <a:buFontTx/>
              <a:buNone/>
            </a:pPr>
            <a:r>
              <a:rPr lang="de-DE" altLang="de-DE" dirty="0" smtClean="0">
                <a:solidFill>
                  <a:srgbClr val="0380B5"/>
                </a:solidFill>
                <a:latin typeface="Dahrendorf Light" pitchFamily="2" charset="0"/>
              </a:rPr>
              <a:t>II. Herangehensweisen und gängige Methoden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506413" y="819150"/>
            <a:ext cx="8208962"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1pPr>
            <a:lvl2pPr marL="712788" indent="-34925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eaLnBrk="1" hangingPunct="1"/>
            <a:r>
              <a:rPr lang="de-DE" altLang="de-DE" sz="1800" i="1">
                <a:solidFill>
                  <a:srgbClr val="0080B4"/>
                </a:solidFill>
                <a:latin typeface="Dahrendorf" pitchFamily="2" charset="0"/>
              </a:rPr>
              <a:t>Die Methode der Befragung</a:t>
            </a:r>
            <a:endParaRPr lang="de-DE" altLang="de-DE" sz="1800">
              <a:solidFill>
                <a:srgbClr val="0080B4"/>
              </a:solidFill>
              <a:latin typeface="Dahrendorf" pitchFamily="2" charset="0"/>
            </a:endParaRPr>
          </a:p>
          <a:p>
            <a:pPr eaLnBrk="1" hangingPunct="1">
              <a:spcBef>
                <a:spcPct val="100000"/>
              </a:spcBef>
              <a:buFontTx/>
              <a:buChar char="o"/>
            </a:pPr>
            <a:r>
              <a:rPr lang="de-DE" altLang="de-DE" sz="1600" b="1">
                <a:solidFill>
                  <a:schemeClr val="tx1"/>
                </a:solidFill>
                <a:latin typeface="Dahrendorf" pitchFamily="2" charset="0"/>
              </a:rPr>
              <a:t>	Definition:</a:t>
            </a:r>
            <a:r>
              <a:rPr lang="de-DE" altLang="de-DE" sz="1600">
                <a:solidFill>
                  <a:schemeClr val="tx1"/>
                </a:solidFill>
                <a:latin typeface="Dahrendorf" pitchFamily="2" charset="0"/>
              </a:rPr>
              <a:t> „Generell bezieht sich der Begriff der ‚Befragung‘ auf alle Methoden, 	bei denen die Auskunftspersonen veranlasst werden, verbale Informationen zu 	geben. Dies kann geschehen durch eine Reihe gezielter Fragen oder Reize wie 	zum Beispiel Bilder oder Filme.“ (Siegfried/Nix 2014, S. 59)</a:t>
            </a:r>
          </a:p>
          <a:p>
            <a:pPr eaLnBrk="1" hangingPunct="1">
              <a:spcBef>
                <a:spcPct val="100000"/>
              </a:spcBef>
              <a:buFontTx/>
              <a:buChar char="o"/>
            </a:pPr>
            <a:r>
              <a:rPr lang="de-DE" altLang="de-DE" sz="1600">
                <a:solidFill>
                  <a:schemeClr val="tx1"/>
                </a:solidFill>
                <a:latin typeface="Dahrendorf" pitchFamily="2" charset="0"/>
              </a:rPr>
              <a:t>	</a:t>
            </a:r>
            <a:r>
              <a:rPr lang="de-DE" altLang="de-DE" sz="1600" b="1">
                <a:solidFill>
                  <a:schemeClr val="tx1"/>
                </a:solidFill>
                <a:latin typeface="Dahrendorf" pitchFamily="2" charset="0"/>
              </a:rPr>
              <a:t>Varianten:</a:t>
            </a:r>
          </a:p>
        </p:txBody>
      </p:sp>
      <p:sp>
        <p:nvSpPr>
          <p:cNvPr id="24579" name="Foliennummernplatzhalter 5"/>
          <p:cNvSpPr>
            <a:spLocks/>
          </p:cNvSpPr>
          <p:nvPr/>
        </p:nvSpPr>
        <p:spPr bwMode="auto">
          <a:xfrm>
            <a:off x="7218363" y="6492875"/>
            <a:ext cx="293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algn="r" eaLnBrk="1" hangingPunct="1"/>
            <a:fld id="{0234FDEC-1757-4B08-B7EF-D408C2632A3F}" type="slidenum">
              <a:rPr lang="de-DE" altLang="de-DE" sz="1200">
                <a:solidFill>
                  <a:srgbClr val="666666"/>
                </a:solidFill>
                <a:latin typeface="Dahrendorf Light" pitchFamily="2" charset="0"/>
              </a:rPr>
              <a:pPr algn="r" eaLnBrk="1" hangingPunct="1"/>
              <a:t>13</a:t>
            </a:fld>
            <a:r>
              <a:rPr lang="de-DE" altLang="de-DE" sz="1200">
                <a:solidFill>
                  <a:srgbClr val="666666"/>
                </a:solidFill>
                <a:latin typeface="Dahrendorf Light" pitchFamily="2" charset="0"/>
              </a:rPr>
              <a:t/>
            </a:r>
            <a:br>
              <a:rPr lang="de-DE" altLang="de-DE" sz="1200">
                <a:solidFill>
                  <a:srgbClr val="666666"/>
                </a:solidFill>
                <a:latin typeface="Dahrendorf Light" pitchFamily="2" charset="0"/>
              </a:rPr>
            </a:br>
            <a:endParaRPr lang="de-DE" altLang="de-DE" sz="1200">
              <a:solidFill>
                <a:srgbClr val="666666"/>
              </a:solidFill>
              <a:latin typeface="Dahrendorf Light" pitchFamily="2" charset="0"/>
            </a:endParaRPr>
          </a:p>
        </p:txBody>
      </p:sp>
      <p:sp>
        <p:nvSpPr>
          <p:cNvPr id="24580" name="Inhaltsplatzhalter 3"/>
          <p:cNvSpPr>
            <a:spLocks noGrp="1"/>
          </p:cNvSpPr>
          <p:nvPr>
            <p:ph sz="quarter" idx="4294967295"/>
          </p:nvPr>
        </p:nvSpPr>
        <p:spPr bwMode="auto">
          <a:xfrm>
            <a:off x="1446213" y="422275"/>
            <a:ext cx="4430712" cy="225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indent="0">
              <a:buFontTx/>
              <a:buNone/>
            </a:pPr>
            <a:r>
              <a:rPr lang="de-DE" altLang="de-DE" dirty="0" smtClean="0">
                <a:solidFill>
                  <a:srgbClr val="0380B5"/>
                </a:solidFill>
                <a:latin typeface="Dahrendorf Light" pitchFamily="2" charset="0"/>
              </a:rPr>
              <a:t>II. Herangehensweisen und gängige Methoden</a:t>
            </a:r>
          </a:p>
        </p:txBody>
      </p:sp>
      <p:graphicFrame>
        <p:nvGraphicFramePr>
          <p:cNvPr id="6" name="Group 28"/>
          <p:cNvGraphicFramePr>
            <a:graphicFrameLocks noGrp="1"/>
          </p:cNvGraphicFramePr>
          <p:nvPr/>
        </p:nvGraphicFramePr>
        <p:xfrm>
          <a:off x="957263" y="2911475"/>
          <a:ext cx="7310437" cy="3475038"/>
        </p:xfrm>
        <a:graphic>
          <a:graphicData uri="http://schemas.openxmlformats.org/drawingml/2006/table">
            <a:tbl>
              <a:tblPr/>
              <a:tblGrid>
                <a:gridCol w="3062288"/>
                <a:gridCol w="4248149"/>
              </a:tblGrid>
              <a:tr h="274345">
                <a:tc>
                  <a:txBody>
                    <a:bodyPr/>
                    <a:lstStyle>
                      <a:lvl1pPr eaLnBrk="0" hangingPunct="0">
                        <a:buSzPct val="171000"/>
                        <a:buFont typeface="Arial Unicode MS" pitchFamily="34" charset="-128"/>
                        <a:defRPr sz="1000">
                          <a:solidFill>
                            <a:schemeClr val="tx1"/>
                          </a:solidFill>
                          <a:latin typeface="Arial" pitchFamily="34" charset="0"/>
                          <a:ea typeface="ヒラギノ角ゴ Pro W3"/>
                          <a:cs typeface="ヒラギノ角ゴ Pro W3"/>
                          <a:sym typeface="Arial Unicode MS" pitchFamily="34" charset="-128"/>
                        </a:defRPr>
                      </a:lvl1pPr>
                      <a:lvl2pPr marL="742950" indent="-28575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2pPr>
                      <a:lvl3pPr marL="11430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3pPr>
                      <a:lvl4pPr marL="16002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4pPr>
                      <a:lvl5pPr marL="20574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5pPr>
                      <a:lvl6pPr marL="25146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6pPr>
                      <a:lvl7pPr marL="29718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7pPr>
                      <a:lvl8pPr marL="34290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8pPr>
                      <a:lvl9pPr marL="38862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9pPr>
                    </a:lstStyle>
                    <a:p>
                      <a:pPr marL="0" marR="0" lvl="0" indent="0" algn="ctr"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1"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Unterscheidungsmerkmal</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SzPct val="171000"/>
                        <a:buFont typeface="Arial Unicode MS" pitchFamily="34" charset="-128"/>
                        <a:defRPr sz="1000">
                          <a:solidFill>
                            <a:schemeClr val="tx1"/>
                          </a:solidFill>
                          <a:latin typeface="Arial" pitchFamily="34" charset="0"/>
                          <a:ea typeface="ヒラギノ角ゴ Pro W3"/>
                          <a:cs typeface="ヒラギノ角ゴ Pro W3"/>
                          <a:sym typeface="Arial Unicode MS" pitchFamily="34" charset="-128"/>
                        </a:defRPr>
                      </a:lvl1pPr>
                      <a:lvl2pPr marL="742950" indent="-28575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2pPr>
                      <a:lvl3pPr marL="11430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3pPr>
                      <a:lvl4pPr marL="16002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4pPr>
                      <a:lvl5pPr marL="20574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5pPr>
                      <a:lvl6pPr marL="25146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6pPr>
                      <a:lvl7pPr marL="29718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7pPr>
                      <a:lvl8pPr marL="34290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8pPr>
                      <a:lvl9pPr marL="38862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9pPr>
                    </a:lstStyle>
                    <a:p>
                      <a:pPr marL="0" marR="0" lvl="0" indent="0" algn="ctr"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1"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Arten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823035">
                <a:tc>
                  <a:txBody>
                    <a:bodyPr/>
                    <a:lstStyle>
                      <a:lvl1pPr eaLnBrk="0" hangingPunct="0">
                        <a:buSzPct val="171000"/>
                        <a:buFont typeface="Arial Unicode MS" pitchFamily="34" charset="-128"/>
                        <a:defRPr sz="1000">
                          <a:solidFill>
                            <a:schemeClr val="tx1"/>
                          </a:solidFill>
                          <a:latin typeface="Arial" pitchFamily="34" charset="0"/>
                          <a:ea typeface="ヒラギノ角ゴ Pro W3"/>
                          <a:cs typeface="ヒラギノ角ゴ Pro W3"/>
                          <a:sym typeface="Arial Unicode MS" pitchFamily="34" charset="-128"/>
                        </a:defRPr>
                      </a:lvl1pPr>
                      <a:lvl2pPr marL="742950" indent="-28575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2pPr>
                      <a:lvl3pPr marL="11430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3pPr>
                      <a:lvl4pPr marL="16002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4pPr>
                      <a:lvl5pPr marL="20574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5pPr>
                      <a:lvl6pPr marL="25146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6pPr>
                      <a:lvl7pPr marL="29718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7pPr>
                      <a:lvl8pPr marL="34290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8pPr>
                      <a:lvl9pPr marL="38862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9pPr>
                    </a:lstStyle>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Kommunikationsform</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SzPct val="171000"/>
                        <a:buFont typeface="Arial Unicode MS" pitchFamily="34" charset="-128"/>
                        <a:defRPr sz="1000">
                          <a:solidFill>
                            <a:schemeClr val="tx1"/>
                          </a:solidFill>
                          <a:latin typeface="Arial" pitchFamily="34" charset="0"/>
                          <a:ea typeface="ヒラギノ角ゴ Pro W3"/>
                          <a:cs typeface="ヒラギノ角ゴ Pro W3"/>
                          <a:sym typeface="Arial Unicode MS" pitchFamily="34" charset="-128"/>
                        </a:defRPr>
                      </a:lvl1pPr>
                      <a:lvl2pPr marL="742950" indent="-28575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2pPr>
                      <a:lvl3pPr marL="11430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3pPr>
                      <a:lvl4pPr marL="16002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4pPr>
                      <a:lvl5pPr marL="20574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5pPr>
                      <a:lvl6pPr marL="25146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6pPr>
                      <a:lvl7pPr marL="29718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7pPr>
                      <a:lvl8pPr marL="34290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8pPr>
                      <a:lvl9pPr marL="38862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9pPr>
                    </a:lstStyle>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Persönlich – mündlich</a:t>
                      </a:r>
                    </a:p>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Telefonisch – mündlich</a:t>
                      </a:r>
                    </a:p>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Mit Papierfragebogen – schriftlich</a:t>
                      </a:r>
                    </a:p>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Online – schriftlich</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7242">
                <a:tc>
                  <a:txBody>
                    <a:bodyPr/>
                    <a:lstStyle/>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Zahl der Befragungsthemen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err="1" smtClean="0">
                          <a:ln>
                            <a:noFill/>
                          </a:ln>
                          <a:solidFill>
                            <a:schemeClr val="tx1"/>
                          </a:solidFill>
                          <a:effectLst/>
                          <a:latin typeface="Dahrendorf" pitchFamily="2" charset="0"/>
                          <a:ea typeface="ヒラギノ角ゴ Pro W3"/>
                          <a:cs typeface="ヒラギノ角ゴ Pro W3"/>
                          <a:sym typeface="Arial Unicode MS" pitchFamily="34" charset="-128"/>
                        </a:rPr>
                        <a:t>Einthemenbefragung</a:t>
                      </a:r>
                      <a:endPar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Mehrthemenbefragung</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40139">
                <a:tc>
                  <a:txBody>
                    <a:bodyPr/>
                    <a:lstStyle/>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Standardisierungsgrad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Standardisiert</a:t>
                      </a:r>
                    </a:p>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Strukturiert</a:t>
                      </a:r>
                    </a:p>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Freies Interview</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7242">
                <a:tc>
                  <a:txBody>
                    <a:bodyPr/>
                    <a:lstStyle/>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Erhebungssituation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Individualbefragung</a:t>
                      </a:r>
                    </a:p>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Gruppenbefragung</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823035">
                <a:tc>
                  <a:txBody>
                    <a:bodyPr/>
                    <a:lstStyle/>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Erhebungsintervall</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Einmalig (ad-hoc)</a:t>
                      </a:r>
                    </a:p>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In regelmäßigen Wiederholungen (Tracking)</a:t>
                      </a:r>
                    </a:p>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Bei identischen Auskunftsquellen (Panel)</a:t>
                      </a:r>
                    </a:p>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Bei vergleichbaren Auskunftsquellen (Wellenerhebung)</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6"/>
          <p:cNvSpPr txBox="1">
            <a:spLocks noChangeArrowheads="1"/>
          </p:cNvSpPr>
          <p:nvPr/>
        </p:nvSpPr>
        <p:spPr bwMode="auto">
          <a:xfrm>
            <a:off x="506413" y="819150"/>
            <a:ext cx="8208962"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1pPr>
            <a:lvl2pPr marL="712788" indent="-34925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eaLnBrk="1" hangingPunct="1"/>
            <a:r>
              <a:rPr lang="de-DE" altLang="de-DE" sz="1800" i="1">
                <a:solidFill>
                  <a:srgbClr val="0080B4"/>
                </a:solidFill>
                <a:latin typeface="Dahrendorf" pitchFamily="2" charset="0"/>
              </a:rPr>
              <a:t>Die Methode der Beobachtung (1)</a:t>
            </a:r>
            <a:endParaRPr lang="de-DE" altLang="de-DE" sz="1800">
              <a:solidFill>
                <a:srgbClr val="0080B4"/>
              </a:solidFill>
              <a:latin typeface="Dahrendorf" pitchFamily="2" charset="0"/>
            </a:endParaRPr>
          </a:p>
          <a:p>
            <a:pPr eaLnBrk="1" hangingPunct="1">
              <a:spcBef>
                <a:spcPct val="100000"/>
              </a:spcBef>
              <a:buFontTx/>
              <a:buChar char="o"/>
            </a:pPr>
            <a:r>
              <a:rPr lang="de-DE" altLang="de-DE" sz="1600" b="1">
                <a:solidFill>
                  <a:schemeClr val="tx1"/>
                </a:solidFill>
                <a:latin typeface="Dahrendorf" pitchFamily="2" charset="0"/>
              </a:rPr>
              <a:t>	Definition: </a:t>
            </a:r>
            <a:r>
              <a:rPr lang="de-DE" altLang="de-DE" sz="1600">
                <a:solidFill>
                  <a:schemeClr val="tx1"/>
                </a:solidFill>
                <a:latin typeface="Dahrendorf" pitchFamily="2" charset="0"/>
              </a:rPr>
              <a:t>systematischer und zielgerichteter Prozess der (primär) visuellen 	Erfassung des Verhaltens oder der Eigenschaften von Personen, Objekten oder 	Situationen</a:t>
            </a:r>
          </a:p>
          <a:p>
            <a:pPr eaLnBrk="1" hangingPunct="1">
              <a:spcBef>
                <a:spcPct val="100000"/>
              </a:spcBef>
              <a:buFontTx/>
              <a:buChar char="o"/>
            </a:pPr>
            <a:r>
              <a:rPr lang="de-DE" altLang="de-DE" sz="1600" b="1">
                <a:solidFill>
                  <a:schemeClr val="tx1"/>
                </a:solidFill>
                <a:latin typeface="Dahrendorf" pitchFamily="2" charset="0"/>
              </a:rPr>
              <a:t>	Anwendung:</a:t>
            </a:r>
            <a:endParaRPr lang="de-DE" altLang="de-DE" sz="1600">
              <a:solidFill>
                <a:schemeClr val="tx1"/>
              </a:solidFill>
              <a:latin typeface="Dahrendorf" pitchFamily="2" charset="0"/>
            </a:endParaRPr>
          </a:p>
          <a:p>
            <a:pPr lvl="1" eaLnBrk="1" hangingPunct="1">
              <a:spcBef>
                <a:spcPct val="50000"/>
              </a:spcBef>
              <a:buFontTx/>
              <a:buChar char="•"/>
            </a:pPr>
            <a:r>
              <a:rPr lang="de-DE" altLang="de-DE" sz="1600">
                <a:solidFill>
                  <a:schemeClr val="tx1"/>
                </a:solidFill>
                <a:latin typeface="Dahrendorf" pitchFamily="2" charset="0"/>
              </a:rPr>
              <a:t>Untersuchung von </a:t>
            </a:r>
            <a:r>
              <a:rPr lang="de-DE" altLang="de-DE" sz="1600" b="1">
                <a:solidFill>
                  <a:schemeClr val="tx1"/>
                </a:solidFill>
                <a:latin typeface="Dahrendorf" pitchFamily="2" charset="0"/>
              </a:rPr>
              <a:t>Sachverhalten, bei denen verbale Auskünfte nicht möglich oder sinnvoll sind</a:t>
            </a:r>
            <a:r>
              <a:rPr lang="de-DE" altLang="de-DE" sz="1600">
                <a:solidFill>
                  <a:schemeClr val="tx1"/>
                </a:solidFill>
                <a:latin typeface="Dahrendorf" pitchFamily="2" charset="0"/>
              </a:rPr>
              <a:t> (z.B. aufgrund fehlender Artikulationsfähigkeiten oder bei „schwierigen“ Themen)</a:t>
            </a:r>
            <a:endParaRPr lang="de-DE" altLang="de-DE" sz="1600" b="1">
              <a:solidFill>
                <a:schemeClr val="tx1"/>
              </a:solidFill>
              <a:latin typeface="Dahrendorf" pitchFamily="2" charset="0"/>
            </a:endParaRPr>
          </a:p>
          <a:p>
            <a:pPr lvl="1" eaLnBrk="1" hangingPunct="1">
              <a:spcBef>
                <a:spcPct val="50000"/>
              </a:spcBef>
              <a:buFontTx/>
              <a:buChar char="•"/>
            </a:pPr>
            <a:r>
              <a:rPr lang="de-DE" altLang="de-DE" sz="1600">
                <a:solidFill>
                  <a:schemeClr val="tx1"/>
                </a:solidFill>
                <a:latin typeface="Dahrendorf" pitchFamily="2" charset="0"/>
              </a:rPr>
              <a:t>Analyse </a:t>
            </a:r>
            <a:r>
              <a:rPr lang="de-DE" altLang="de-DE" sz="1600" b="1">
                <a:solidFill>
                  <a:schemeClr val="tx1"/>
                </a:solidFill>
                <a:latin typeface="Dahrendorf" pitchFamily="2" charset="0"/>
              </a:rPr>
              <a:t>komplexer Interaktionen</a:t>
            </a:r>
            <a:r>
              <a:rPr lang="de-DE" altLang="de-DE" sz="1600">
                <a:solidFill>
                  <a:schemeClr val="tx1"/>
                </a:solidFill>
                <a:latin typeface="Dahrendorf" pitchFamily="2" charset="0"/>
              </a:rPr>
              <a:t>, die von den Beteiligten nicht angemessen wahrgenommen oder erinnert werden</a:t>
            </a:r>
          </a:p>
        </p:txBody>
      </p:sp>
      <p:sp>
        <p:nvSpPr>
          <p:cNvPr id="25603" name="Foliennummernplatzhalter 5"/>
          <p:cNvSpPr>
            <a:spLocks/>
          </p:cNvSpPr>
          <p:nvPr/>
        </p:nvSpPr>
        <p:spPr bwMode="auto">
          <a:xfrm>
            <a:off x="7218363" y="6492875"/>
            <a:ext cx="293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algn="r" eaLnBrk="1" hangingPunct="1"/>
            <a:fld id="{F9BFEA31-68B7-488A-AECE-3DEBBB2295FC}" type="slidenum">
              <a:rPr lang="de-DE" altLang="de-DE" sz="1200">
                <a:solidFill>
                  <a:srgbClr val="666666"/>
                </a:solidFill>
                <a:latin typeface="Dahrendorf Light" pitchFamily="2" charset="0"/>
              </a:rPr>
              <a:pPr algn="r" eaLnBrk="1" hangingPunct="1"/>
              <a:t>14</a:t>
            </a:fld>
            <a:r>
              <a:rPr lang="de-DE" altLang="de-DE" sz="1200">
                <a:solidFill>
                  <a:srgbClr val="666666"/>
                </a:solidFill>
                <a:latin typeface="Dahrendorf Light" pitchFamily="2" charset="0"/>
              </a:rPr>
              <a:t/>
            </a:r>
            <a:br>
              <a:rPr lang="de-DE" altLang="de-DE" sz="1200">
                <a:solidFill>
                  <a:srgbClr val="666666"/>
                </a:solidFill>
                <a:latin typeface="Dahrendorf Light" pitchFamily="2" charset="0"/>
              </a:rPr>
            </a:br>
            <a:endParaRPr lang="de-DE" altLang="de-DE" sz="1200">
              <a:solidFill>
                <a:srgbClr val="666666"/>
              </a:solidFill>
              <a:latin typeface="Dahrendorf Light" pitchFamily="2" charset="0"/>
            </a:endParaRPr>
          </a:p>
        </p:txBody>
      </p:sp>
      <p:sp>
        <p:nvSpPr>
          <p:cNvPr id="25604" name="Inhaltsplatzhalter 3"/>
          <p:cNvSpPr>
            <a:spLocks noGrp="1"/>
          </p:cNvSpPr>
          <p:nvPr>
            <p:ph sz="quarter" idx="4294967295"/>
          </p:nvPr>
        </p:nvSpPr>
        <p:spPr bwMode="auto">
          <a:xfrm>
            <a:off x="1446213" y="422275"/>
            <a:ext cx="4430712" cy="225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indent="0">
              <a:buFontTx/>
              <a:buNone/>
            </a:pPr>
            <a:r>
              <a:rPr lang="de-DE" altLang="de-DE" dirty="0" smtClean="0">
                <a:solidFill>
                  <a:srgbClr val="0380B5"/>
                </a:solidFill>
                <a:latin typeface="Dahrendorf Light" pitchFamily="2" charset="0"/>
              </a:rPr>
              <a:t>II. Herangehensweisen und gängige Methoden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75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7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6"/>
          <p:cNvSpPr txBox="1">
            <a:spLocks noChangeArrowheads="1"/>
          </p:cNvSpPr>
          <p:nvPr/>
        </p:nvSpPr>
        <p:spPr bwMode="auto">
          <a:xfrm>
            <a:off x="506413" y="819150"/>
            <a:ext cx="8208962"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1pPr>
            <a:lvl2pPr marL="712788" indent="-34925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eaLnBrk="1" hangingPunct="1"/>
            <a:r>
              <a:rPr lang="de-DE" altLang="de-DE" sz="1800" i="1">
                <a:solidFill>
                  <a:srgbClr val="0080B4"/>
                </a:solidFill>
                <a:latin typeface="Dahrendorf" pitchFamily="2" charset="0"/>
              </a:rPr>
              <a:t>Die Methode der Beobachtung (2)</a:t>
            </a:r>
            <a:endParaRPr lang="de-DE" altLang="de-DE" sz="1800">
              <a:solidFill>
                <a:srgbClr val="0080B4"/>
              </a:solidFill>
              <a:latin typeface="Dahrendorf" pitchFamily="2" charset="0"/>
            </a:endParaRPr>
          </a:p>
          <a:p>
            <a:pPr eaLnBrk="1" hangingPunct="1">
              <a:spcBef>
                <a:spcPct val="100000"/>
              </a:spcBef>
              <a:buFontTx/>
              <a:buChar char="o"/>
            </a:pPr>
            <a:r>
              <a:rPr lang="de-DE" altLang="de-DE" sz="1600" b="1">
                <a:solidFill>
                  <a:schemeClr val="tx1"/>
                </a:solidFill>
                <a:latin typeface="Dahrendorf" pitchFamily="2" charset="0"/>
              </a:rPr>
              <a:t>	Varianten:</a:t>
            </a:r>
          </a:p>
        </p:txBody>
      </p:sp>
      <p:sp>
        <p:nvSpPr>
          <p:cNvPr id="26627" name="Foliennummernplatzhalter 5"/>
          <p:cNvSpPr>
            <a:spLocks/>
          </p:cNvSpPr>
          <p:nvPr/>
        </p:nvSpPr>
        <p:spPr bwMode="auto">
          <a:xfrm>
            <a:off x="7218363" y="6492875"/>
            <a:ext cx="293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algn="r" eaLnBrk="1" hangingPunct="1"/>
            <a:fld id="{6B80EFC2-C46C-4ECA-86F6-99E5092E9AB0}" type="slidenum">
              <a:rPr lang="de-DE" altLang="de-DE" sz="1200">
                <a:solidFill>
                  <a:srgbClr val="666666"/>
                </a:solidFill>
                <a:latin typeface="Dahrendorf Light" pitchFamily="2" charset="0"/>
              </a:rPr>
              <a:pPr algn="r" eaLnBrk="1" hangingPunct="1"/>
              <a:t>15</a:t>
            </a:fld>
            <a:r>
              <a:rPr lang="de-DE" altLang="de-DE" sz="1200">
                <a:solidFill>
                  <a:srgbClr val="666666"/>
                </a:solidFill>
                <a:latin typeface="Dahrendorf Light" pitchFamily="2" charset="0"/>
              </a:rPr>
              <a:t/>
            </a:r>
            <a:br>
              <a:rPr lang="de-DE" altLang="de-DE" sz="1200">
                <a:solidFill>
                  <a:srgbClr val="666666"/>
                </a:solidFill>
                <a:latin typeface="Dahrendorf Light" pitchFamily="2" charset="0"/>
              </a:rPr>
            </a:br>
            <a:endParaRPr lang="de-DE" altLang="de-DE" sz="1200">
              <a:solidFill>
                <a:srgbClr val="666666"/>
              </a:solidFill>
              <a:latin typeface="Dahrendorf Light" pitchFamily="2" charset="0"/>
            </a:endParaRPr>
          </a:p>
        </p:txBody>
      </p:sp>
      <p:sp>
        <p:nvSpPr>
          <p:cNvPr id="26628" name="Inhaltsplatzhalter 3"/>
          <p:cNvSpPr>
            <a:spLocks noGrp="1"/>
          </p:cNvSpPr>
          <p:nvPr>
            <p:ph sz="quarter" idx="4294967295"/>
          </p:nvPr>
        </p:nvSpPr>
        <p:spPr bwMode="auto">
          <a:xfrm>
            <a:off x="1446213" y="422275"/>
            <a:ext cx="4430712" cy="225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indent="0">
              <a:buFontTx/>
              <a:buNone/>
            </a:pPr>
            <a:r>
              <a:rPr lang="de-DE" altLang="de-DE" smtClean="0">
                <a:solidFill>
                  <a:srgbClr val="0380B5"/>
                </a:solidFill>
                <a:latin typeface="Dahrendorf Light" pitchFamily="2" charset="0"/>
              </a:rPr>
              <a:t>III. Herangehensweisen und gängige Methoden</a:t>
            </a:r>
          </a:p>
        </p:txBody>
      </p:sp>
      <p:graphicFrame>
        <p:nvGraphicFramePr>
          <p:cNvPr id="6" name="Group 28"/>
          <p:cNvGraphicFramePr>
            <a:graphicFrameLocks noGrp="1"/>
          </p:cNvGraphicFramePr>
          <p:nvPr/>
        </p:nvGraphicFramePr>
        <p:xfrm>
          <a:off x="955675" y="1681163"/>
          <a:ext cx="7310438" cy="2103437"/>
        </p:xfrm>
        <a:graphic>
          <a:graphicData uri="http://schemas.openxmlformats.org/drawingml/2006/table">
            <a:tbl>
              <a:tblPr/>
              <a:tblGrid>
                <a:gridCol w="3062288"/>
                <a:gridCol w="4248150"/>
              </a:tblGrid>
              <a:tr h="274361">
                <a:tc>
                  <a:txBody>
                    <a:bodyPr/>
                    <a:lstStyle>
                      <a:lvl1pPr eaLnBrk="0" hangingPunct="0">
                        <a:buSzPct val="171000"/>
                        <a:buFont typeface="Arial Unicode MS" pitchFamily="34" charset="-128"/>
                        <a:defRPr sz="1000">
                          <a:solidFill>
                            <a:schemeClr val="tx1"/>
                          </a:solidFill>
                          <a:latin typeface="Arial" pitchFamily="34" charset="0"/>
                          <a:ea typeface="ヒラギノ角ゴ Pro W3"/>
                          <a:cs typeface="ヒラギノ角ゴ Pro W3"/>
                          <a:sym typeface="Arial Unicode MS" pitchFamily="34" charset="-128"/>
                        </a:defRPr>
                      </a:lvl1pPr>
                      <a:lvl2pPr marL="742950" indent="-28575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2pPr>
                      <a:lvl3pPr marL="11430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3pPr>
                      <a:lvl4pPr marL="16002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4pPr>
                      <a:lvl5pPr marL="20574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5pPr>
                      <a:lvl6pPr marL="25146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6pPr>
                      <a:lvl7pPr marL="29718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7pPr>
                      <a:lvl8pPr marL="34290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8pPr>
                      <a:lvl9pPr marL="38862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9pPr>
                    </a:lstStyle>
                    <a:p>
                      <a:pPr marL="0" marR="0" lvl="0" indent="0" algn="ctr"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1"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Unterscheidungsmerkmal</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SzPct val="171000"/>
                        <a:buFont typeface="Arial Unicode MS" pitchFamily="34" charset="-128"/>
                        <a:defRPr sz="1000">
                          <a:solidFill>
                            <a:schemeClr val="tx1"/>
                          </a:solidFill>
                          <a:latin typeface="Arial" pitchFamily="34" charset="0"/>
                          <a:ea typeface="ヒラギノ角ゴ Pro W3"/>
                          <a:cs typeface="ヒラギノ角ゴ Pro W3"/>
                          <a:sym typeface="Arial Unicode MS" pitchFamily="34" charset="-128"/>
                        </a:defRPr>
                      </a:lvl1pPr>
                      <a:lvl2pPr marL="742950" indent="-28575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2pPr>
                      <a:lvl3pPr marL="11430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3pPr>
                      <a:lvl4pPr marL="16002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4pPr>
                      <a:lvl5pPr marL="20574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5pPr>
                      <a:lvl6pPr marL="25146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6pPr>
                      <a:lvl7pPr marL="29718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7pPr>
                      <a:lvl8pPr marL="34290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8pPr>
                      <a:lvl9pPr marL="38862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9pPr>
                    </a:lstStyle>
                    <a:p>
                      <a:pPr marL="0" marR="0" lvl="0" indent="0" algn="ctr"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1"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Arten</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7269">
                <a:tc>
                  <a:txBody>
                    <a:bodyPr/>
                    <a:lstStyle>
                      <a:lvl1pPr eaLnBrk="0" hangingPunct="0">
                        <a:buSzPct val="171000"/>
                        <a:buFont typeface="Arial Unicode MS" pitchFamily="34" charset="-128"/>
                        <a:defRPr sz="1000">
                          <a:solidFill>
                            <a:schemeClr val="tx1"/>
                          </a:solidFill>
                          <a:latin typeface="Arial" pitchFamily="34" charset="0"/>
                          <a:ea typeface="ヒラギノ角ゴ Pro W3"/>
                          <a:cs typeface="ヒラギノ角ゴ Pro W3"/>
                          <a:sym typeface="Arial Unicode MS" pitchFamily="34" charset="-128"/>
                        </a:defRPr>
                      </a:lvl1pPr>
                      <a:lvl2pPr marL="742950" indent="-28575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2pPr>
                      <a:lvl3pPr marL="11430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3pPr>
                      <a:lvl4pPr marL="16002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4pPr>
                      <a:lvl5pPr marL="20574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5pPr>
                      <a:lvl6pPr marL="25146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6pPr>
                      <a:lvl7pPr marL="29718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7pPr>
                      <a:lvl8pPr marL="34290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8pPr>
                      <a:lvl9pPr marL="38862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9pPr>
                    </a:lstStyle>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Standardisierungsgrad</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SzPct val="171000"/>
                        <a:buFont typeface="Arial Unicode MS" pitchFamily="34" charset="-128"/>
                        <a:defRPr sz="1000">
                          <a:solidFill>
                            <a:schemeClr val="tx1"/>
                          </a:solidFill>
                          <a:latin typeface="Arial" pitchFamily="34" charset="0"/>
                          <a:ea typeface="ヒラギノ角ゴ Pro W3"/>
                          <a:cs typeface="ヒラギノ角ゴ Pro W3"/>
                          <a:sym typeface="Arial Unicode MS" pitchFamily="34" charset="-128"/>
                        </a:defRPr>
                      </a:lvl1pPr>
                      <a:lvl2pPr marL="742950" indent="-28575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2pPr>
                      <a:lvl3pPr marL="11430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3pPr>
                      <a:lvl4pPr marL="16002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4pPr>
                      <a:lvl5pPr marL="2057400" indent="-228600" eaLnBrk="0" hangingPunct="0">
                        <a:spcBef>
                          <a:spcPts val="1700"/>
                        </a:spcBef>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5pPr>
                      <a:lvl6pPr marL="25146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6pPr>
                      <a:lvl7pPr marL="29718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7pPr>
                      <a:lvl8pPr marL="34290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8pPr>
                      <a:lvl9pPr marL="3886200" indent="-228600" eaLnBrk="0" fontAlgn="base" hangingPunct="0">
                        <a:spcBef>
                          <a:spcPts val="1700"/>
                        </a:spcBef>
                        <a:spcAft>
                          <a:spcPct val="0"/>
                        </a:spcAft>
                        <a:buSzPct val="171000"/>
                        <a:buFont typeface="Arial Unicode MS" pitchFamily="34" charset="-128"/>
                        <a:defRPr sz="2400">
                          <a:solidFill>
                            <a:schemeClr val="tx1"/>
                          </a:solidFill>
                          <a:latin typeface="Arial" pitchFamily="34" charset="0"/>
                          <a:ea typeface="ヒラギノ角ゴ Pro W3"/>
                          <a:cs typeface="ヒラギノ角ゴ Pro W3"/>
                          <a:sym typeface="Arial Unicode MS" pitchFamily="34" charset="-128"/>
                        </a:defRPr>
                      </a:lvl9pPr>
                    </a:lstStyle>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Standardisiert</a:t>
                      </a:r>
                    </a:p>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Nicht-standardisiert</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7269">
                <a:tc>
                  <a:txBody>
                    <a:bodyPr/>
                    <a:lstStyle/>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Partizipation des Beobachtenden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Teilnehmende Beobachtung</a:t>
                      </a:r>
                    </a:p>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Nicht-teilnehmende Beobachtung</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7269">
                <a:tc>
                  <a:txBody>
                    <a:bodyPr/>
                    <a:lstStyle/>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Sichtbarkeit des Beobachtenden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Offene Beobachtung</a:t>
                      </a:r>
                    </a:p>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Verdeckte Beobachtung</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7269">
                <a:tc>
                  <a:txBody>
                    <a:bodyPr/>
                    <a:lstStyle/>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Umfeld</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Feldbeobachtung</a:t>
                      </a:r>
                    </a:p>
                    <a:p>
                      <a:pPr marL="0" marR="0" lvl="0" indent="0" algn="l" defTabSz="914400" rtl="0" eaLnBrk="0" fontAlgn="base" latinLnBrk="0" hangingPunct="0">
                        <a:lnSpc>
                          <a:spcPct val="100000"/>
                        </a:lnSpc>
                        <a:spcBef>
                          <a:spcPct val="0"/>
                        </a:spcBef>
                        <a:spcAft>
                          <a:spcPct val="0"/>
                        </a:spcAft>
                        <a:buClrTx/>
                        <a:buSzPct val="171000"/>
                        <a:buFont typeface="Arial Unicode MS" pitchFamily="34" charset="-128"/>
                        <a:buNone/>
                        <a:tabLst/>
                      </a:pPr>
                      <a:r>
                        <a:rPr kumimoji="0" lang="de-DE" altLang="de-DE" sz="1200" b="0" i="0" u="none" strike="noStrike" cap="none" normalizeH="0" baseline="0" dirty="0" smtClean="0">
                          <a:ln>
                            <a:noFill/>
                          </a:ln>
                          <a:solidFill>
                            <a:schemeClr val="tx1"/>
                          </a:solidFill>
                          <a:effectLst/>
                          <a:latin typeface="Dahrendorf" pitchFamily="2" charset="0"/>
                          <a:ea typeface="ヒラギノ角ゴ Pro W3"/>
                          <a:cs typeface="ヒラギノ角ゴ Pro W3"/>
                          <a:sym typeface="Arial Unicode MS" pitchFamily="34" charset="-128"/>
                        </a:rPr>
                        <a:t>Laborbeobachtung</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txBox="1">
            <a:spLocks noGrp="1"/>
          </p:cNvSpPr>
          <p:nvPr/>
        </p:nvSpPr>
        <p:spPr bwMode="auto">
          <a:xfrm>
            <a:off x="7218363" y="6492875"/>
            <a:ext cx="2936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defRPr/>
            </a:pPr>
            <a:fld id="{8C06CEE4-CCE2-42A9-BEBD-C60B772586B7}" type="slidenum">
              <a:rPr lang="de-DE" sz="1200">
                <a:solidFill>
                  <a:srgbClr val="666666"/>
                </a:solidFill>
                <a:latin typeface="+mn-lt"/>
                <a:ea typeface="ヒラギノ角ゴ Pro W3" pitchFamily="-60" charset="-128"/>
                <a:cs typeface="Dahrendorf Light"/>
                <a:sym typeface="Gill Sans" pitchFamily="-60" charset="0"/>
              </a:rPr>
              <a:pPr algn="r">
                <a:defRPr/>
              </a:pPr>
              <a:t>16</a:t>
            </a:fld>
            <a:r>
              <a:rPr lang="de-DE" sz="1200">
                <a:solidFill>
                  <a:srgbClr val="666666"/>
                </a:solidFill>
                <a:latin typeface="+mn-lt"/>
                <a:ea typeface="ヒラギノ角ゴ Pro W3" pitchFamily="-60" charset="-128"/>
                <a:cs typeface="Dahrendorf Light"/>
                <a:sym typeface="Gill Sans" pitchFamily="-60" charset="0"/>
              </a:rPr>
              <a:t/>
            </a:r>
            <a:br>
              <a:rPr lang="de-DE" sz="1200">
                <a:solidFill>
                  <a:srgbClr val="666666"/>
                </a:solidFill>
                <a:latin typeface="+mn-lt"/>
                <a:ea typeface="ヒラギノ角ゴ Pro W3" pitchFamily="-60" charset="-128"/>
                <a:cs typeface="Dahrendorf Light"/>
                <a:sym typeface="Gill Sans" pitchFamily="-60" charset="0"/>
              </a:rPr>
            </a:br>
            <a:endParaRPr lang="de-DE" sz="1200">
              <a:solidFill>
                <a:srgbClr val="666666"/>
              </a:solidFill>
              <a:latin typeface="+mn-lt"/>
              <a:ea typeface="ヒラギノ角ゴ Pro W3" pitchFamily="-60" charset="-128"/>
              <a:cs typeface="Dahrendorf Light"/>
              <a:sym typeface="Gill Sans" pitchFamily="-60" charset="0"/>
            </a:endParaRPr>
          </a:p>
        </p:txBody>
      </p:sp>
      <p:sp>
        <p:nvSpPr>
          <p:cNvPr id="27651" name="Text Box 13"/>
          <p:cNvSpPr txBox="1">
            <a:spLocks noChangeArrowheads="1"/>
          </p:cNvSpPr>
          <p:nvPr/>
        </p:nvSpPr>
        <p:spPr bwMode="auto">
          <a:xfrm>
            <a:off x="1381125" y="2747963"/>
            <a:ext cx="69342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eaLnBrk="1" hangingPunct="1"/>
            <a:r>
              <a:rPr lang="de-DE" altLang="de-DE" sz="3600" b="1" dirty="0" smtClean="0">
                <a:solidFill>
                  <a:srgbClr val="0080B4"/>
                </a:solidFill>
                <a:latin typeface="Dahrendorf" pitchFamily="2" charset="0"/>
              </a:rPr>
              <a:t>III.</a:t>
            </a:r>
            <a:r>
              <a:rPr lang="de-DE" altLang="de-DE" sz="3600" b="1" dirty="0">
                <a:solidFill>
                  <a:srgbClr val="0080B4"/>
                </a:solidFill>
                <a:latin typeface="Dahrendorf" pitchFamily="2" charset="0"/>
              </a:rPr>
              <a:t>	Wie geht’s weiter?</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6"/>
          <p:cNvSpPr txBox="1">
            <a:spLocks noChangeArrowheads="1"/>
          </p:cNvSpPr>
          <p:nvPr/>
        </p:nvSpPr>
        <p:spPr bwMode="auto">
          <a:xfrm>
            <a:off x="506413" y="819150"/>
            <a:ext cx="8208962"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1pPr>
            <a:lvl2pPr marL="712788" indent="-34925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eaLnBrk="1" hangingPunct="1"/>
            <a:r>
              <a:rPr lang="de-DE" altLang="de-DE" sz="1800" i="1" dirty="0" smtClean="0">
                <a:solidFill>
                  <a:srgbClr val="0080B4"/>
                </a:solidFill>
                <a:latin typeface="Dahrendorf" pitchFamily="2" charset="0"/>
              </a:rPr>
              <a:t>Fallbeispiele</a:t>
            </a:r>
            <a:endParaRPr lang="de-DE" altLang="de-DE" sz="1800" dirty="0">
              <a:solidFill>
                <a:srgbClr val="0080B4"/>
              </a:solidFill>
              <a:latin typeface="Dahrendorf" pitchFamily="2" charset="0"/>
            </a:endParaRPr>
          </a:p>
          <a:p>
            <a:pPr eaLnBrk="1" hangingPunct="1">
              <a:spcBef>
                <a:spcPct val="100000"/>
              </a:spcBef>
              <a:buFontTx/>
              <a:buChar char="o"/>
            </a:pPr>
            <a:r>
              <a:rPr lang="de-DE" altLang="de-DE" sz="1600" b="1" dirty="0">
                <a:solidFill>
                  <a:schemeClr val="tx1"/>
                </a:solidFill>
                <a:latin typeface="Dahrendorf" pitchFamily="2" charset="0"/>
              </a:rPr>
              <a:t>	</a:t>
            </a:r>
            <a:r>
              <a:rPr lang="de-DE" altLang="de-DE" sz="1600" dirty="0">
                <a:solidFill>
                  <a:schemeClr val="tx1"/>
                </a:solidFill>
                <a:latin typeface="Dahrendorf" pitchFamily="2" charset="0"/>
              </a:rPr>
              <a:t>Evaluation der Nutzerinteraktion mit RFID-Systemen in Hochschulbibliotheken 	mit dem Ziel, Optimierungspotenziale zu erkennen</a:t>
            </a:r>
          </a:p>
          <a:p>
            <a:pPr eaLnBrk="1" hangingPunct="1">
              <a:spcBef>
                <a:spcPct val="100000"/>
              </a:spcBef>
              <a:buFontTx/>
              <a:buChar char="o"/>
            </a:pPr>
            <a:r>
              <a:rPr lang="de-DE" altLang="de-DE" sz="1600" dirty="0">
                <a:solidFill>
                  <a:schemeClr val="tx1"/>
                </a:solidFill>
                <a:latin typeface="Dahrendorf" pitchFamily="2" charset="0"/>
              </a:rPr>
              <a:t>	Optimierung der Raumgestaltung in einer in den 1970er Jahren konzipierten 	und gebauten Universitätsbibliothek mit Blick auf die Bedürfnisse heutiger 	Nutzerinnen und Nutzer</a:t>
            </a:r>
          </a:p>
          <a:p>
            <a:pPr eaLnBrk="1" hangingPunct="1">
              <a:spcBef>
                <a:spcPct val="100000"/>
              </a:spcBef>
              <a:buFontTx/>
              <a:buChar char="o"/>
            </a:pPr>
            <a:r>
              <a:rPr lang="de-DE" altLang="de-DE" sz="1600" dirty="0">
                <a:solidFill>
                  <a:schemeClr val="tx1"/>
                </a:solidFill>
                <a:latin typeface="Dahrendorf" pitchFamily="2" charset="0"/>
              </a:rPr>
              <a:t>	Evaluation eines selbstentwickelten, suchmaschinenbasierten Webkatalogs in 	einer Universitätsbibliothek mit dem Ziel, Verbesserungsmöglichkeiten zu 	</a:t>
            </a:r>
            <a:r>
              <a:rPr lang="de-DE" altLang="de-DE" sz="1600" dirty="0" smtClean="0">
                <a:solidFill>
                  <a:schemeClr val="tx1"/>
                </a:solidFill>
                <a:latin typeface="Dahrendorf" pitchFamily="2" charset="0"/>
              </a:rPr>
              <a:t>identifizieren</a:t>
            </a:r>
          </a:p>
          <a:p>
            <a:pPr eaLnBrk="1" hangingPunct="1">
              <a:spcBef>
                <a:spcPct val="100000"/>
              </a:spcBef>
              <a:buFontTx/>
              <a:buChar char="o"/>
            </a:pPr>
            <a:r>
              <a:rPr lang="de-DE" altLang="de-DE" sz="1600" dirty="0">
                <a:solidFill>
                  <a:schemeClr val="tx1"/>
                </a:solidFill>
                <a:latin typeface="Dahrendorf" pitchFamily="2" charset="0"/>
              </a:rPr>
              <a:t>	</a:t>
            </a:r>
            <a:r>
              <a:rPr lang="de-DE" altLang="de-DE" sz="1600" dirty="0" smtClean="0">
                <a:solidFill>
                  <a:schemeClr val="tx1"/>
                </a:solidFill>
                <a:latin typeface="Dahrendorf" pitchFamily="2" charset="0"/>
              </a:rPr>
              <a:t>Erfassen des Fremdbildes einer Bibliothek unter Kundinnen und Kunden 	(Imageanalyse)</a:t>
            </a:r>
          </a:p>
          <a:p>
            <a:pPr eaLnBrk="1" hangingPunct="1">
              <a:spcBef>
                <a:spcPct val="100000"/>
              </a:spcBef>
              <a:buFontTx/>
              <a:buChar char="o"/>
            </a:pPr>
            <a:r>
              <a:rPr lang="de-DE" altLang="de-DE" sz="1600" dirty="0">
                <a:solidFill>
                  <a:schemeClr val="tx1"/>
                </a:solidFill>
                <a:latin typeface="Dahrendorf" pitchFamily="2" charset="0"/>
              </a:rPr>
              <a:t>	</a:t>
            </a:r>
            <a:r>
              <a:rPr lang="de-DE" altLang="de-DE" sz="1600" dirty="0" smtClean="0">
                <a:solidFill>
                  <a:schemeClr val="tx1"/>
                </a:solidFill>
                <a:latin typeface="Dahrendorf" pitchFamily="2" charset="0"/>
              </a:rPr>
              <a:t>Erfahren von generellen Auffassungen / Meinungen zu spezifischen Themen </a:t>
            </a:r>
            <a:r>
              <a:rPr lang="de-DE" altLang="de-DE" sz="1600" dirty="0">
                <a:solidFill>
                  <a:schemeClr val="tx1"/>
                </a:solidFill>
                <a:latin typeface="Dahrendorf" pitchFamily="2" charset="0"/>
              </a:rPr>
              <a:t>	</a:t>
            </a:r>
            <a:r>
              <a:rPr lang="de-DE" altLang="de-DE" sz="1600" dirty="0" smtClean="0">
                <a:solidFill>
                  <a:schemeClr val="tx1"/>
                </a:solidFill>
                <a:latin typeface="Dahrendorf" pitchFamily="2" charset="0"/>
              </a:rPr>
              <a:t>rund um Science 2.0</a:t>
            </a:r>
          </a:p>
          <a:p>
            <a:pPr eaLnBrk="1" hangingPunct="1">
              <a:spcBef>
                <a:spcPct val="100000"/>
              </a:spcBef>
              <a:buFontTx/>
              <a:buChar char="o"/>
            </a:pPr>
            <a:endParaRPr lang="de-DE" altLang="de-DE" sz="1600" dirty="0">
              <a:solidFill>
                <a:schemeClr val="tx1"/>
              </a:solidFill>
              <a:latin typeface="Dahrendorf" pitchFamily="2" charset="0"/>
            </a:endParaRPr>
          </a:p>
        </p:txBody>
      </p:sp>
      <p:sp>
        <p:nvSpPr>
          <p:cNvPr id="28675" name="Foliennummernplatzhalter 5"/>
          <p:cNvSpPr>
            <a:spLocks/>
          </p:cNvSpPr>
          <p:nvPr/>
        </p:nvSpPr>
        <p:spPr bwMode="auto">
          <a:xfrm>
            <a:off x="7218363" y="6492875"/>
            <a:ext cx="293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algn="r" eaLnBrk="1" hangingPunct="1"/>
            <a:fld id="{A6B1FF33-A375-45A1-BE3D-05CA7E019724}" type="slidenum">
              <a:rPr lang="de-DE" altLang="de-DE" sz="1200">
                <a:solidFill>
                  <a:srgbClr val="666666"/>
                </a:solidFill>
                <a:latin typeface="Dahrendorf Light" pitchFamily="2" charset="0"/>
              </a:rPr>
              <a:pPr algn="r" eaLnBrk="1" hangingPunct="1"/>
              <a:t>17</a:t>
            </a:fld>
            <a:r>
              <a:rPr lang="de-DE" altLang="de-DE" sz="1200">
                <a:solidFill>
                  <a:srgbClr val="666666"/>
                </a:solidFill>
                <a:latin typeface="Dahrendorf Light" pitchFamily="2" charset="0"/>
              </a:rPr>
              <a:t/>
            </a:r>
            <a:br>
              <a:rPr lang="de-DE" altLang="de-DE" sz="1200">
                <a:solidFill>
                  <a:srgbClr val="666666"/>
                </a:solidFill>
                <a:latin typeface="Dahrendorf Light" pitchFamily="2" charset="0"/>
              </a:rPr>
            </a:br>
            <a:endParaRPr lang="de-DE" altLang="de-DE" sz="1200">
              <a:solidFill>
                <a:srgbClr val="666666"/>
              </a:solidFill>
              <a:latin typeface="Dahrendorf Light" pitchFamily="2" charset="0"/>
            </a:endParaRPr>
          </a:p>
        </p:txBody>
      </p:sp>
      <p:sp>
        <p:nvSpPr>
          <p:cNvPr id="28676" name="Inhaltsplatzhalter 3"/>
          <p:cNvSpPr>
            <a:spLocks noGrp="1"/>
          </p:cNvSpPr>
          <p:nvPr>
            <p:ph sz="quarter" idx="4294967295"/>
          </p:nvPr>
        </p:nvSpPr>
        <p:spPr bwMode="auto">
          <a:xfrm>
            <a:off x="1446213" y="422275"/>
            <a:ext cx="4430712" cy="225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indent="0">
              <a:buFontTx/>
              <a:buNone/>
            </a:pPr>
            <a:r>
              <a:rPr lang="de-DE" altLang="de-DE" dirty="0" smtClean="0">
                <a:solidFill>
                  <a:srgbClr val="0380B5"/>
                </a:solidFill>
                <a:latin typeface="Dahrendorf Light" pitchFamily="2" charset="0"/>
              </a:rPr>
              <a:t>III. Wie geht‘s weiter?</a:t>
            </a:r>
          </a:p>
        </p:txBody>
      </p:sp>
    </p:spTree>
    <p:extLst>
      <p:ext uri="{BB962C8B-B14F-4D97-AF65-F5344CB8AC3E}">
        <p14:creationId xmlns:p14="http://schemas.microsoft.com/office/powerpoint/2010/main" val="18789989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6"/>
          <p:cNvSpPr txBox="1">
            <a:spLocks noChangeArrowheads="1"/>
          </p:cNvSpPr>
          <p:nvPr/>
        </p:nvSpPr>
        <p:spPr bwMode="auto">
          <a:xfrm>
            <a:off x="506413" y="819150"/>
            <a:ext cx="8208962"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1pPr>
            <a:lvl2pPr marL="712788" indent="-34925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eaLnBrk="1" hangingPunct="1"/>
            <a:r>
              <a:rPr lang="de-DE" altLang="de-DE" sz="1800" i="1" dirty="0" smtClean="0">
                <a:solidFill>
                  <a:srgbClr val="0080B4"/>
                </a:solidFill>
                <a:latin typeface="Dahrendorf" pitchFamily="2" charset="0"/>
              </a:rPr>
              <a:t>Aufgabe</a:t>
            </a:r>
            <a:endParaRPr lang="de-DE" altLang="de-DE" sz="1800" dirty="0">
              <a:solidFill>
                <a:srgbClr val="0080B4"/>
              </a:solidFill>
              <a:latin typeface="Dahrendorf" pitchFamily="2" charset="0"/>
            </a:endParaRPr>
          </a:p>
          <a:p>
            <a:pPr marL="358775" indent="-358775" eaLnBrk="1" hangingPunct="1">
              <a:spcBef>
                <a:spcPct val="100000"/>
              </a:spcBef>
              <a:buFontTx/>
              <a:buChar char="o"/>
            </a:pPr>
            <a:r>
              <a:rPr lang="de-DE" sz="1600" dirty="0" smtClean="0">
                <a:solidFill>
                  <a:schemeClr val="tx1"/>
                </a:solidFill>
                <a:latin typeface="Dahrendorf" pitchFamily="2" charset="0"/>
              </a:rPr>
              <a:t>Diskutieren Sie, wie Sie das Problem angehen würden, wie würden Sie vorgehen (Checkliste zur Orientierung)?</a:t>
            </a:r>
          </a:p>
          <a:p>
            <a:pPr marL="358775" indent="-358775" eaLnBrk="1" hangingPunct="1">
              <a:spcBef>
                <a:spcPct val="100000"/>
              </a:spcBef>
              <a:buFontTx/>
              <a:buChar char="o"/>
            </a:pPr>
            <a:r>
              <a:rPr lang="de-DE" sz="1600" dirty="0" smtClean="0">
                <a:solidFill>
                  <a:schemeClr val="tx1"/>
                </a:solidFill>
                <a:latin typeface="Dahrendorf" pitchFamily="2" charset="0"/>
              </a:rPr>
              <a:t>Warum </a:t>
            </a:r>
            <a:r>
              <a:rPr lang="de-DE" sz="1600" dirty="0">
                <a:solidFill>
                  <a:schemeClr val="tx1"/>
                </a:solidFill>
                <a:latin typeface="Dahrendorf" pitchFamily="2" charset="0"/>
              </a:rPr>
              <a:t>haben Sie diesen Weg gewählt</a:t>
            </a:r>
            <a:r>
              <a:rPr lang="de-DE" sz="1600" dirty="0" smtClean="0">
                <a:solidFill>
                  <a:schemeClr val="tx1"/>
                </a:solidFill>
                <a:latin typeface="Dahrendorf" pitchFamily="2" charset="0"/>
              </a:rPr>
              <a:t>?</a:t>
            </a:r>
          </a:p>
          <a:p>
            <a:pPr marL="358775" indent="-358775" eaLnBrk="1" hangingPunct="1">
              <a:spcBef>
                <a:spcPct val="100000"/>
              </a:spcBef>
              <a:buFontTx/>
              <a:buChar char="o"/>
            </a:pPr>
            <a:r>
              <a:rPr lang="de-DE" sz="1600" dirty="0">
                <a:solidFill>
                  <a:schemeClr val="tx1"/>
                </a:solidFill>
                <a:latin typeface="Dahrendorf" pitchFamily="2" charset="0"/>
              </a:rPr>
              <a:t>Was sind Vor- und Nachteile Ihrer gewählten Vorgehensweise?</a:t>
            </a:r>
          </a:p>
          <a:p>
            <a:pPr marL="358775" indent="-358775" eaLnBrk="1" hangingPunct="1">
              <a:spcBef>
                <a:spcPct val="100000"/>
              </a:spcBef>
              <a:buFontTx/>
              <a:buChar char="o"/>
            </a:pPr>
            <a:r>
              <a:rPr lang="de-DE" sz="1600" dirty="0">
                <a:solidFill>
                  <a:schemeClr val="tx1"/>
                </a:solidFill>
                <a:latin typeface="Dahrendorf" pitchFamily="2" charset="0"/>
              </a:rPr>
              <a:t>Präsentieren Sie am Ende Ihre Diskussionsergebnisse </a:t>
            </a:r>
            <a:r>
              <a:rPr lang="de-DE" sz="1600" dirty="0" smtClean="0">
                <a:solidFill>
                  <a:schemeClr val="tx1"/>
                </a:solidFill>
                <a:latin typeface="Dahrendorf" pitchFamily="2" charset="0"/>
              </a:rPr>
              <a:t>(3 Min.)!</a:t>
            </a:r>
          </a:p>
          <a:p>
            <a:pPr eaLnBrk="1" hangingPunct="1">
              <a:spcBef>
                <a:spcPct val="100000"/>
              </a:spcBef>
              <a:buFontTx/>
              <a:buChar char="o"/>
            </a:pPr>
            <a:endParaRPr lang="de-DE" sz="1600" dirty="0" smtClean="0">
              <a:solidFill>
                <a:schemeClr val="tx1"/>
              </a:solidFill>
              <a:latin typeface="Dahrendorf" pitchFamily="2" charset="0"/>
            </a:endParaRPr>
          </a:p>
          <a:p>
            <a:pPr eaLnBrk="1" hangingPunct="1">
              <a:spcBef>
                <a:spcPct val="100000"/>
              </a:spcBef>
              <a:buFontTx/>
              <a:buChar char="o"/>
            </a:pPr>
            <a:endParaRPr lang="de-DE" altLang="de-DE" sz="1600" dirty="0">
              <a:solidFill>
                <a:schemeClr val="tx1"/>
              </a:solidFill>
              <a:latin typeface="Dahrendorf" pitchFamily="2" charset="0"/>
            </a:endParaRPr>
          </a:p>
        </p:txBody>
      </p:sp>
      <p:sp>
        <p:nvSpPr>
          <p:cNvPr id="28675" name="Foliennummernplatzhalter 5"/>
          <p:cNvSpPr>
            <a:spLocks/>
          </p:cNvSpPr>
          <p:nvPr/>
        </p:nvSpPr>
        <p:spPr bwMode="auto">
          <a:xfrm>
            <a:off x="7218363" y="6492875"/>
            <a:ext cx="293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algn="r" eaLnBrk="1" hangingPunct="1"/>
            <a:fld id="{A6B1FF33-A375-45A1-BE3D-05CA7E019724}" type="slidenum">
              <a:rPr lang="de-DE" altLang="de-DE" sz="1200">
                <a:solidFill>
                  <a:srgbClr val="666666"/>
                </a:solidFill>
                <a:latin typeface="Dahrendorf Light" pitchFamily="2" charset="0"/>
              </a:rPr>
              <a:pPr algn="r" eaLnBrk="1" hangingPunct="1"/>
              <a:t>18</a:t>
            </a:fld>
            <a:r>
              <a:rPr lang="de-DE" altLang="de-DE" sz="1200">
                <a:solidFill>
                  <a:srgbClr val="666666"/>
                </a:solidFill>
                <a:latin typeface="Dahrendorf Light" pitchFamily="2" charset="0"/>
              </a:rPr>
              <a:t/>
            </a:r>
            <a:br>
              <a:rPr lang="de-DE" altLang="de-DE" sz="1200">
                <a:solidFill>
                  <a:srgbClr val="666666"/>
                </a:solidFill>
                <a:latin typeface="Dahrendorf Light" pitchFamily="2" charset="0"/>
              </a:rPr>
            </a:br>
            <a:endParaRPr lang="de-DE" altLang="de-DE" sz="1200">
              <a:solidFill>
                <a:srgbClr val="666666"/>
              </a:solidFill>
              <a:latin typeface="Dahrendorf Light" pitchFamily="2" charset="0"/>
            </a:endParaRPr>
          </a:p>
        </p:txBody>
      </p:sp>
      <p:sp>
        <p:nvSpPr>
          <p:cNvPr id="28676" name="Inhaltsplatzhalter 3"/>
          <p:cNvSpPr>
            <a:spLocks noGrp="1"/>
          </p:cNvSpPr>
          <p:nvPr>
            <p:ph sz="quarter" idx="4294967295"/>
          </p:nvPr>
        </p:nvSpPr>
        <p:spPr bwMode="auto">
          <a:xfrm>
            <a:off x="1446213" y="422275"/>
            <a:ext cx="4430712" cy="225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indent="0">
              <a:buFontTx/>
              <a:buNone/>
            </a:pPr>
            <a:r>
              <a:rPr lang="de-DE" altLang="de-DE" dirty="0" smtClean="0">
                <a:solidFill>
                  <a:srgbClr val="0380B5"/>
                </a:solidFill>
                <a:latin typeface="Dahrendorf Light" pitchFamily="2" charset="0"/>
              </a:rPr>
              <a:t>III. Wie geht‘s weiter?</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nummernplatzhalter 5"/>
          <p:cNvSpPr>
            <a:spLocks/>
          </p:cNvSpPr>
          <p:nvPr/>
        </p:nvSpPr>
        <p:spPr bwMode="auto">
          <a:xfrm>
            <a:off x="7218363" y="6492875"/>
            <a:ext cx="293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algn="r" eaLnBrk="1" hangingPunct="1"/>
            <a:fld id="{EF5BEDE6-0112-47EA-ABA3-F56297E3743B}" type="slidenum">
              <a:rPr lang="de-DE" altLang="de-DE" sz="1200">
                <a:solidFill>
                  <a:srgbClr val="666666"/>
                </a:solidFill>
                <a:latin typeface="Dahrendorf Light" pitchFamily="2" charset="0"/>
              </a:rPr>
              <a:pPr algn="r" eaLnBrk="1" hangingPunct="1"/>
              <a:t>19</a:t>
            </a:fld>
            <a:r>
              <a:rPr lang="de-DE" altLang="de-DE" sz="1200">
                <a:solidFill>
                  <a:srgbClr val="666666"/>
                </a:solidFill>
                <a:latin typeface="Dahrendorf Light" pitchFamily="2" charset="0"/>
              </a:rPr>
              <a:t/>
            </a:r>
            <a:br>
              <a:rPr lang="de-DE" altLang="de-DE" sz="1200">
                <a:solidFill>
                  <a:srgbClr val="666666"/>
                </a:solidFill>
                <a:latin typeface="Dahrendorf Light" pitchFamily="2" charset="0"/>
              </a:rPr>
            </a:br>
            <a:endParaRPr lang="de-DE" altLang="de-DE" sz="1200">
              <a:solidFill>
                <a:srgbClr val="666666"/>
              </a:solidFill>
              <a:latin typeface="Dahrendorf Light" pitchFamily="2" charset="0"/>
            </a:endParaRPr>
          </a:p>
        </p:txBody>
      </p:sp>
      <p:sp>
        <p:nvSpPr>
          <p:cNvPr id="29699" name="Inhaltsplatzhalter 2"/>
          <p:cNvSpPr>
            <a:spLocks noGrp="1"/>
          </p:cNvSpPr>
          <p:nvPr>
            <p:ph sz="quarter" idx="4294967295"/>
          </p:nvPr>
        </p:nvSpPr>
        <p:spPr bwMode="auto">
          <a:xfrm>
            <a:off x="608013" y="827088"/>
            <a:ext cx="1482725"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indent="0">
              <a:buFontTx/>
              <a:buNone/>
            </a:pPr>
            <a:r>
              <a:rPr lang="de-DE" altLang="de-DE" sz="1800" i="1" smtClean="0">
                <a:solidFill>
                  <a:srgbClr val="0080B4"/>
                </a:solidFill>
                <a:latin typeface="Dahrendorf" pitchFamily="2" charset="0"/>
              </a:rPr>
              <a:t>Vielen Dank!</a:t>
            </a:r>
          </a:p>
        </p:txBody>
      </p:sp>
      <p:pic>
        <p:nvPicPr>
          <p:cNvPr id="29700" name="Picture 11" descr="http://i1.weltbild.de/asset/vgw/nutzerbezogene-marktforschung-fuer-bibliotheken-0723252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68575" y="1301750"/>
            <a:ext cx="3394075" cy="4525963"/>
          </a:xfrm>
          <a:prstGeom prst="rect">
            <a:avLst/>
          </a:prstGeom>
          <a:noFill/>
          <a:ln w="9525">
            <a:solidFill>
              <a:srgbClr val="0380B5"/>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txBox="1">
            <a:spLocks noGrp="1"/>
          </p:cNvSpPr>
          <p:nvPr/>
        </p:nvSpPr>
        <p:spPr bwMode="auto">
          <a:xfrm>
            <a:off x="7218363" y="6492875"/>
            <a:ext cx="2936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defRPr/>
            </a:pPr>
            <a:fld id="{5B11E985-2D90-48B4-BA90-BA37ACB2A186}" type="slidenum">
              <a:rPr lang="de-DE" sz="1200">
                <a:solidFill>
                  <a:srgbClr val="666666"/>
                </a:solidFill>
                <a:latin typeface="+mn-lt"/>
                <a:ea typeface="ヒラギノ角ゴ Pro W3" pitchFamily="-60" charset="-128"/>
                <a:cs typeface="Dahrendorf Light"/>
                <a:sym typeface="Gill Sans" pitchFamily="-60" charset="0"/>
              </a:rPr>
              <a:pPr algn="r">
                <a:defRPr/>
              </a:pPr>
              <a:t>2</a:t>
            </a:fld>
            <a:r>
              <a:rPr lang="de-DE" sz="1200">
                <a:solidFill>
                  <a:srgbClr val="666666"/>
                </a:solidFill>
                <a:latin typeface="+mn-lt"/>
                <a:ea typeface="ヒラギノ角ゴ Pro W3" pitchFamily="-60" charset="-128"/>
                <a:cs typeface="Dahrendorf Light"/>
                <a:sym typeface="Gill Sans" pitchFamily="-60" charset="0"/>
              </a:rPr>
              <a:t/>
            </a:r>
            <a:br>
              <a:rPr lang="de-DE" sz="1200">
                <a:solidFill>
                  <a:srgbClr val="666666"/>
                </a:solidFill>
                <a:latin typeface="+mn-lt"/>
                <a:ea typeface="ヒラギノ角ゴ Pro W3" pitchFamily="-60" charset="-128"/>
                <a:cs typeface="Dahrendorf Light"/>
                <a:sym typeface="Gill Sans" pitchFamily="-60" charset="0"/>
              </a:rPr>
            </a:br>
            <a:endParaRPr lang="de-DE" sz="1200">
              <a:solidFill>
                <a:srgbClr val="666666"/>
              </a:solidFill>
              <a:latin typeface="+mn-lt"/>
              <a:ea typeface="ヒラギノ角ゴ Pro W3" pitchFamily="-60" charset="-128"/>
              <a:cs typeface="Dahrendorf Light"/>
              <a:sym typeface="Gill Sans" pitchFamily="-60" charset="0"/>
            </a:endParaRPr>
          </a:p>
        </p:txBody>
      </p:sp>
      <p:sp>
        <p:nvSpPr>
          <p:cNvPr id="5123" name="Text Box 13"/>
          <p:cNvSpPr txBox="1">
            <a:spLocks noChangeArrowheads="1"/>
          </p:cNvSpPr>
          <p:nvPr/>
        </p:nvSpPr>
        <p:spPr bwMode="auto">
          <a:xfrm>
            <a:off x="1381125" y="2747963"/>
            <a:ext cx="6934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eaLnBrk="1" hangingPunct="1"/>
            <a:r>
              <a:rPr lang="de-DE" altLang="de-DE" sz="3600" b="1" dirty="0">
                <a:solidFill>
                  <a:srgbClr val="0080B4"/>
                </a:solidFill>
                <a:latin typeface="Dahrendorf" pitchFamily="2" charset="0"/>
              </a:rPr>
              <a:t>I.		</a:t>
            </a:r>
            <a:r>
              <a:rPr lang="de-DE" altLang="de-DE" sz="3600" b="1" dirty="0" smtClean="0">
                <a:solidFill>
                  <a:srgbClr val="0080B4"/>
                </a:solidFill>
                <a:latin typeface="Dahrendorf" pitchFamily="2" charset="0"/>
              </a:rPr>
              <a:t>Nutzerforschung für 			Bibliotheken </a:t>
            </a:r>
            <a:r>
              <a:rPr lang="de-DE" altLang="de-DE" sz="3600" b="1" dirty="0">
                <a:solidFill>
                  <a:srgbClr val="0080B4"/>
                </a:solidFill>
                <a:latin typeface="Dahrendorf" pitchFamily="2" charset="0"/>
              </a:rPr>
              <a:t>im Wandel</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Inhaltsplatzhalter 3"/>
          <p:cNvSpPr>
            <a:spLocks noGrp="1"/>
          </p:cNvSpPr>
          <p:nvPr>
            <p:ph sz="quarter" idx="4294967295"/>
          </p:nvPr>
        </p:nvSpPr>
        <p:spPr bwMode="auto">
          <a:xfrm>
            <a:off x="1480354" y="437226"/>
            <a:ext cx="3430733" cy="2688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indent="0">
              <a:buFontTx/>
              <a:buNone/>
            </a:pPr>
            <a:r>
              <a:rPr lang="de-DE" altLang="de-DE" dirty="0" smtClean="0">
                <a:solidFill>
                  <a:srgbClr val="0380B5"/>
                </a:solidFill>
                <a:latin typeface="Dahrendorf Light" pitchFamily="2" charset="0"/>
              </a:rPr>
              <a:t>I. Nutzerforschung für Bibliotheken im Wandel</a:t>
            </a:r>
          </a:p>
        </p:txBody>
      </p:sp>
      <p:sp>
        <p:nvSpPr>
          <p:cNvPr id="6147" name="Rectangle 13"/>
          <p:cNvSpPr>
            <a:spLocks noChangeArrowheads="1"/>
          </p:cNvSpPr>
          <p:nvPr/>
        </p:nvSpPr>
        <p:spPr bwMode="auto">
          <a:xfrm>
            <a:off x="512763" y="850900"/>
            <a:ext cx="7869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eaLnBrk="1" hangingPunct="1"/>
            <a:r>
              <a:rPr lang="de-DE" altLang="de-DE" sz="1800" i="1">
                <a:solidFill>
                  <a:srgbClr val="0080B4"/>
                </a:solidFill>
                <a:latin typeface="Dahrendorf" pitchFamily="2" charset="0"/>
              </a:rPr>
              <a:t>Ein dynamisches Umfeld …</a:t>
            </a:r>
            <a:endParaRPr lang="de-DE" altLang="de-DE" sz="1800">
              <a:solidFill>
                <a:srgbClr val="0080B4"/>
              </a:solidFill>
              <a:latin typeface="Dahrendorf" pitchFamily="2" charset="0"/>
            </a:endParaRPr>
          </a:p>
        </p:txBody>
      </p:sp>
      <p:sp>
        <p:nvSpPr>
          <p:cNvPr id="6148" name="Foliennummernplatzhalter 5"/>
          <p:cNvSpPr>
            <a:spLocks/>
          </p:cNvSpPr>
          <p:nvPr/>
        </p:nvSpPr>
        <p:spPr bwMode="auto">
          <a:xfrm>
            <a:off x="7218363" y="6492875"/>
            <a:ext cx="293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algn="r" eaLnBrk="1" hangingPunct="1"/>
            <a:fld id="{62AEF3A9-06BC-445E-B2A0-B6DACEA2653F}" type="slidenum">
              <a:rPr lang="de-DE" altLang="de-DE" sz="1200">
                <a:solidFill>
                  <a:srgbClr val="666666"/>
                </a:solidFill>
                <a:latin typeface="Dahrendorf Light" pitchFamily="2" charset="0"/>
              </a:rPr>
              <a:pPr algn="r" eaLnBrk="1" hangingPunct="1"/>
              <a:t>3</a:t>
            </a:fld>
            <a:r>
              <a:rPr lang="de-DE" altLang="de-DE" sz="1200">
                <a:solidFill>
                  <a:srgbClr val="666666"/>
                </a:solidFill>
                <a:latin typeface="Dahrendorf Light" pitchFamily="2" charset="0"/>
              </a:rPr>
              <a:t/>
            </a:r>
            <a:br>
              <a:rPr lang="de-DE" altLang="de-DE" sz="1200">
                <a:solidFill>
                  <a:srgbClr val="666666"/>
                </a:solidFill>
                <a:latin typeface="Dahrendorf Light" pitchFamily="2" charset="0"/>
              </a:rPr>
            </a:br>
            <a:endParaRPr lang="de-DE" altLang="de-DE" sz="1200">
              <a:solidFill>
                <a:srgbClr val="666666"/>
              </a:solidFill>
              <a:latin typeface="Dahrendorf Light" pitchFamily="2" charset="0"/>
            </a:endParaRP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00050" y="850900"/>
            <a:ext cx="6912000" cy="4320000"/>
          </a:xfrm>
          <a:prstGeom prst="rect">
            <a:avLst/>
          </a:prstGeom>
          <a:noFill/>
          <a:ln w="9525">
            <a:solidFill>
              <a:srgbClr val="0380B5"/>
            </a:solidFill>
            <a:miter lim="800000"/>
            <a:headEnd/>
            <a:tailEnd/>
          </a:ln>
          <a:extLst>
            <a:ext uri="{909E8E84-426E-40DD-AFC4-6F175D3DCCD1}">
              <a14:hiddenFill xmlns:a14="http://schemas.microsoft.com/office/drawing/2010/main">
                <a:solidFill>
                  <a:schemeClr val="accent1"/>
                </a:solidFill>
              </a14:hiddenFill>
            </a:ext>
          </a:extLst>
        </p:spPr>
      </p:pic>
      <p:pic>
        <p:nvPicPr>
          <p:cNvPr id="7194" name="Picture 26" descr="Infografik: Internet ist Recherche-Medium Nummer 1 | Statist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1077" y="968012"/>
            <a:ext cx="6096000" cy="4343400"/>
          </a:xfrm>
          <a:prstGeom prst="rect">
            <a:avLst/>
          </a:prstGeom>
          <a:noFill/>
          <a:ln w="9525">
            <a:solidFill>
              <a:srgbClr val="0380B5"/>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3706" y="1493631"/>
            <a:ext cx="5703371" cy="2160000"/>
          </a:xfrm>
          <a:prstGeom prst="rect">
            <a:avLst/>
          </a:prstGeom>
          <a:noFill/>
          <a:ln w="9525">
            <a:solidFill>
              <a:srgbClr val="0380B5"/>
            </a:solidFill>
            <a:miter lim="800000"/>
            <a:headEnd/>
            <a:tailEnd/>
          </a:ln>
          <a:extLst>
            <a:ext uri="{909E8E84-426E-40DD-AFC4-6F175D3DCCD1}">
              <a14:hiddenFill xmlns:a14="http://schemas.microsoft.com/office/drawing/2010/main">
                <a:solidFill>
                  <a:schemeClr val="accent1"/>
                </a:solidFill>
              </a14:hiddenFill>
            </a:ext>
          </a:extLst>
        </p:spPr>
      </p:pic>
      <p:pic>
        <p:nvPicPr>
          <p:cNvPr id="7187" name="Picture 1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52746" y="989323"/>
            <a:ext cx="4125912" cy="5413375"/>
          </a:xfrm>
          <a:prstGeom prst="rect">
            <a:avLst/>
          </a:prstGeom>
          <a:noFill/>
          <a:ln w="9525">
            <a:solidFill>
              <a:srgbClr val="0380B5"/>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1480354" y="1120283"/>
            <a:ext cx="4670696" cy="4680000"/>
          </a:xfrm>
          <a:prstGeom prst="rect">
            <a:avLst/>
          </a:prstGeom>
          <a:noFill/>
          <a:ln w="9525">
            <a:solidFill>
              <a:srgbClr val="0380B5"/>
            </a:solidFill>
            <a:miter lim="800000"/>
            <a:headEnd/>
            <a:tailEnd/>
          </a:ln>
          <a:extLst>
            <a:ext uri="{909E8E84-426E-40DD-AFC4-6F175D3DCCD1}">
              <a14:hiddenFill xmlns:a14="http://schemas.microsoft.com/office/drawing/2010/main">
                <a:solidFill>
                  <a:schemeClr val="accent1"/>
                </a:solidFill>
              </a14:hiddenFill>
            </a:ext>
          </a:extLst>
        </p:spPr>
      </p:pic>
      <p:pic>
        <p:nvPicPr>
          <p:cNvPr id="7190" name="Picture 2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754503" y="1120283"/>
            <a:ext cx="3594100" cy="4872037"/>
          </a:xfrm>
          <a:prstGeom prst="rect">
            <a:avLst/>
          </a:prstGeom>
          <a:noFill/>
          <a:ln w="9525">
            <a:solidFill>
              <a:srgbClr val="0380B5"/>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1995050" y="1300283"/>
            <a:ext cx="5517000" cy="4320000"/>
          </a:xfrm>
          <a:prstGeom prst="rect">
            <a:avLst/>
          </a:prstGeom>
          <a:noFill/>
          <a:ln w="9525">
            <a:solidFill>
              <a:srgbClr val="0380B5"/>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2446181" y="1630753"/>
            <a:ext cx="5463035" cy="4320000"/>
          </a:xfrm>
          <a:prstGeom prst="rect">
            <a:avLst/>
          </a:prstGeom>
          <a:noFill/>
          <a:ln w="9525">
            <a:solidFill>
              <a:srgbClr val="0380B5"/>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1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1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7"/>
          <p:cNvSpPr txBox="1">
            <a:spLocks noChangeArrowheads="1"/>
          </p:cNvSpPr>
          <p:nvPr/>
        </p:nvSpPr>
        <p:spPr bwMode="auto">
          <a:xfrm>
            <a:off x="530225" y="733425"/>
            <a:ext cx="84280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1pPr>
            <a:lvl2pPr marL="717550" indent="-342900" eaLnBrk="0" hangingPunct="0">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eaLnBrk="1" hangingPunct="1"/>
            <a:r>
              <a:rPr lang="de-DE" altLang="de-DE" sz="1800" i="1">
                <a:solidFill>
                  <a:srgbClr val="0080B4"/>
                </a:solidFill>
                <a:latin typeface="Dahrendorf" pitchFamily="2" charset="0"/>
              </a:rPr>
              <a:t>Neue Konkurrenten und Geschäftsmodelle …</a:t>
            </a:r>
            <a:endParaRPr lang="de-DE" altLang="de-DE" sz="1800">
              <a:solidFill>
                <a:srgbClr val="0080B4"/>
              </a:solidFill>
              <a:latin typeface="Dahrendorf" pitchFamily="2" charset="0"/>
            </a:endParaRPr>
          </a:p>
        </p:txBody>
      </p:sp>
      <p:sp>
        <p:nvSpPr>
          <p:cNvPr id="7171" name="Foliennummernplatzhalter 5"/>
          <p:cNvSpPr>
            <a:spLocks/>
          </p:cNvSpPr>
          <p:nvPr/>
        </p:nvSpPr>
        <p:spPr bwMode="auto">
          <a:xfrm>
            <a:off x="7218363" y="6492875"/>
            <a:ext cx="293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algn="r" eaLnBrk="1" hangingPunct="1"/>
            <a:fld id="{A6E5397A-CFAF-4F0E-8393-0D02B0349EF9}" type="slidenum">
              <a:rPr lang="de-DE" altLang="de-DE" sz="1200">
                <a:solidFill>
                  <a:srgbClr val="666666"/>
                </a:solidFill>
                <a:latin typeface="Dahrendorf Light" pitchFamily="2" charset="0"/>
              </a:rPr>
              <a:pPr algn="r" eaLnBrk="1" hangingPunct="1"/>
              <a:t>4</a:t>
            </a:fld>
            <a:r>
              <a:rPr lang="de-DE" altLang="de-DE" sz="1200">
                <a:solidFill>
                  <a:srgbClr val="666666"/>
                </a:solidFill>
                <a:latin typeface="Dahrendorf Light" pitchFamily="2" charset="0"/>
              </a:rPr>
              <a:t/>
            </a:r>
            <a:br>
              <a:rPr lang="de-DE" altLang="de-DE" sz="1200">
                <a:solidFill>
                  <a:srgbClr val="666666"/>
                </a:solidFill>
                <a:latin typeface="Dahrendorf Light" pitchFamily="2" charset="0"/>
              </a:rPr>
            </a:br>
            <a:endParaRPr lang="de-DE" altLang="de-DE" sz="1200">
              <a:solidFill>
                <a:srgbClr val="666666"/>
              </a:solidFill>
              <a:latin typeface="Dahrendorf Light" pitchFamily="2" charset="0"/>
            </a:endParaRPr>
          </a:p>
        </p:txBody>
      </p:sp>
      <p:sp>
        <p:nvSpPr>
          <p:cNvPr id="14" name="Inhaltsplatzhalter 3"/>
          <p:cNvSpPr>
            <a:spLocks noGrp="1"/>
          </p:cNvSpPr>
          <p:nvPr>
            <p:ph sz="quarter" idx="4294967295"/>
          </p:nvPr>
        </p:nvSpPr>
        <p:spPr bwMode="auto">
          <a:xfrm>
            <a:off x="1480354" y="437226"/>
            <a:ext cx="3430733" cy="2688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indent="0">
              <a:buFontTx/>
              <a:buNone/>
            </a:pPr>
            <a:r>
              <a:rPr lang="de-DE" altLang="de-DE" dirty="0" smtClean="0">
                <a:solidFill>
                  <a:srgbClr val="0380B5"/>
                </a:solidFill>
                <a:latin typeface="Dahrendorf Light" pitchFamily="2" charset="0"/>
              </a:rPr>
              <a:t>I. Nutzerforschung für Bibliotheken im Wandel</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 y="1184355"/>
            <a:ext cx="4333395" cy="2880000"/>
          </a:xfrm>
          <a:prstGeom prst="rect">
            <a:avLst/>
          </a:prstGeom>
          <a:noFill/>
          <a:ln w="9525">
            <a:solidFill>
              <a:srgbClr val="0380B5"/>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67969" y="1323251"/>
            <a:ext cx="4395687" cy="4320000"/>
          </a:xfrm>
          <a:prstGeom prst="rect">
            <a:avLst/>
          </a:prstGeom>
          <a:noFill/>
          <a:ln w="9525">
            <a:solidFill>
              <a:srgbClr val="0380B5"/>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122744" y="1591091"/>
            <a:ext cx="6912000" cy="4320000"/>
          </a:xfrm>
          <a:prstGeom prst="rect">
            <a:avLst/>
          </a:prstGeom>
          <a:noFill/>
          <a:ln w="9525">
            <a:solidFill>
              <a:srgbClr val="0380B5"/>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407620" y="1184355"/>
            <a:ext cx="6912000" cy="4320000"/>
          </a:xfrm>
          <a:prstGeom prst="rect">
            <a:avLst/>
          </a:prstGeom>
          <a:noFill/>
          <a:ln w="9525">
            <a:solidFill>
              <a:srgbClr val="0380B5"/>
            </a:solidFill>
            <a:miter lim="800000"/>
            <a:headEnd/>
            <a:tailEnd/>
          </a:ln>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1665049" y="1405896"/>
            <a:ext cx="4696204" cy="4320000"/>
          </a:xfrm>
          <a:prstGeom prst="rect">
            <a:avLst/>
          </a:prstGeom>
          <a:noFill/>
          <a:ln w="9525">
            <a:solidFill>
              <a:srgbClr val="0380B5"/>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950725" y="1405896"/>
            <a:ext cx="6912000" cy="4320000"/>
          </a:xfrm>
          <a:prstGeom prst="rect">
            <a:avLst/>
          </a:prstGeom>
          <a:noFill/>
          <a:ln w="9525">
            <a:solidFill>
              <a:srgbClr val="0380B5"/>
            </a:solidFill>
            <a:miter lim="800000"/>
            <a:headEnd/>
            <a:tailEnd/>
          </a:ln>
          <a:extLst>
            <a:ext uri="{909E8E84-426E-40DD-AFC4-6F175D3DCCD1}">
              <a14:hiddenFill xmlns:a14="http://schemas.microsoft.com/office/drawing/2010/main">
                <a:solidFill>
                  <a:schemeClr val="accent1"/>
                </a:solidFill>
              </a14:hiddenFill>
            </a:ext>
          </a:extLst>
        </p:spPr>
      </p:pic>
      <p:pic>
        <p:nvPicPr>
          <p:cNvPr id="2056" name="Picture 8"/>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1826886" y="1904355"/>
            <a:ext cx="6912000" cy="4320000"/>
          </a:xfrm>
          <a:prstGeom prst="rect">
            <a:avLst/>
          </a:prstGeom>
          <a:noFill/>
          <a:ln w="9525">
            <a:solidFill>
              <a:srgbClr val="0380B5"/>
            </a:solidFill>
            <a:miter lim="800000"/>
            <a:headEnd/>
            <a:tailEnd/>
          </a:ln>
          <a:extLst>
            <a:ext uri="{909E8E84-426E-40DD-AFC4-6F175D3DCCD1}">
              <a14:hiddenFill xmlns:a14="http://schemas.microsoft.com/office/drawing/2010/main">
                <a:solidFill>
                  <a:schemeClr val="accent1"/>
                </a:solidFill>
              </a14:hiddenFill>
            </a:ext>
          </a:extLst>
        </p:spPr>
      </p:pic>
      <p:pic>
        <p:nvPicPr>
          <p:cNvPr id="2057" name="Picture 9"/>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557151" y="1718830"/>
            <a:ext cx="6912000" cy="4320000"/>
          </a:xfrm>
          <a:prstGeom prst="rect">
            <a:avLst/>
          </a:prstGeom>
          <a:noFill/>
          <a:ln w="9525">
            <a:solidFill>
              <a:srgbClr val="0380B5"/>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p:cNvSpPr txBox="1">
            <a:spLocks noChangeArrowheads="1"/>
          </p:cNvSpPr>
          <p:nvPr/>
        </p:nvSpPr>
        <p:spPr bwMode="auto">
          <a:xfrm>
            <a:off x="561975" y="723900"/>
            <a:ext cx="84280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eaLnBrk="1" hangingPunct="1"/>
            <a:r>
              <a:rPr lang="de-DE" altLang="de-DE" sz="1800" i="1">
                <a:solidFill>
                  <a:srgbClr val="0080B4"/>
                </a:solidFill>
                <a:latin typeface="Dahrendorf" pitchFamily="2" charset="0"/>
              </a:rPr>
              <a:t>Neue Aufgaben und Herausforderungen …</a:t>
            </a:r>
            <a:endParaRPr lang="de-DE" altLang="de-DE" sz="1800">
              <a:solidFill>
                <a:srgbClr val="0080B4"/>
              </a:solidFill>
              <a:latin typeface="Dahrendorf" pitchFamily="2" charset="0"/>
            </a:endParaRPr>
          </a:p>
        </p:txBody>
      </p:sp>
      <p:sp>
        <p:nvSpPr>
          <p:cNvPr id="8195" name="Foliennummernplatzhalter 5"/>
          <p:cNvSpPr>
            <a:spLocks/>
          </p:cNvSpPr>
          <p:nvPr/>
        </p:nvSpPr>
        <p:spPr bwMode="auto">
          <a:xfrm>
            <a:off x="7218363" y="6492875"/>
            <a:ext cx="293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algn="r" eaLnBrk="1" hangingPunct="1"/>
            <a:fld id="{668CC774-DDA7-46C5-ADE2-03C856C8BC30}" type="slidenum">
              <a:rPr lang="de-DE" altLang="de-DE" sz="1200">
                <a:solidFill>
                  <a:srgbClr val="666666"/>
                </a:solidFill>
                <a:latin typeface="Dahrendorf Light" pitchFamily="2" charset="0"/>
              </a:rPr>
              <a:pPr algn="r" eaLnBrk="1" hangingPunct="1"/>
              <a:t>5</a:t>
            </a:fld>
            <a:r>
              <a:rPr lang="de-DE" altLang="de-DE" sz="1200">
                <a:solidFill>
                  <a:srgbClr val="666666"/>
                </a:solidFill>
                <a:latin typeface="Dahrendorf Light" pitchFamily="2" charset="0"/>
              </a:rPr>
              <a:t/>
            </a:r>
            <a:br>
              <a:rPr lang="de-DE" altLang="de-DE" sz="1200">
                <a:solidFill>
                  <a:srgbClr val="666666"/>
                </a:solidFill>
                <a:latin typeface="Dahrendorf Light" pitchFamily="2" charset="0"/>
              </a:rPr>
            </a:br>
            <a:endParaRPr lang="de-DE" altLang="de-DE" sz="1200">
              <a:solidFill>
                <a:srgbClr val="666666"/>
              </a:solidFill>
              <a:latin typeface="Dahrendorf Light" pitchFamily="2" charset="0"/>
            </a:endParaRPr>
          </a:p>
        </p:txBody>
      </p:sp>
      <p:pic>
        <p:nvPicPr>
          <p:cNvPr id="8196" name="Picture 14" descr="http://upload.wikimedia.org/wikipedia/commons/thumb/2/25/Open_Access_logo_PLoS_white.svg/640px-Open_Access_logo_PLoS_white.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5325" y="1179513"/>
            <a:ext cx="2011363" cy="3143250"/>
          </a:xfrm>
          <a:prstGeom prst="rect">
            <a:avLst/>
          </a:prstGeom>
          <a:noFill/>
          <a:ln w="9525">
            <a:solidFill>
              <a:srgbClr val="0380B5"/>
            </a:solidFill>
            <a:miter lim="800000"/>
            <a:headEnd/>
            <a:tailEnd/>
          </a:ln>
          <a:extLst>
            <a:ext uri="{909E8E84-426E-40DD-AFC4-6F175D3DCCD1}">
              <a14:hiddenFill xmlns:a14="http://schemas.microsoft.com/office/drawing/2010/main">
                <a:solidFill>
                  <a:srgbClr val="FFFFFF"/>
                </a:solidFill>
              </a14:hiddenFill>
            </a:ext>
          </a:extLst>
        </p:spPr>
      </p:pic>
      <p:pic>
        <p:nvPicPr>
          <p:cNvPr id="9239" name="Picture 23" descr="http://upload.wikimedia.org/wikipedia/commons/3/34/LOD_Cloud_Diagram_as_of_September_201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35050" y="1354689"/>
            <a:ext cx="6477000" cy="4270375"/>
          </a:xfrm>
          <a:prstGeom prst="rect">
            <a:avLst/>
          </a:prstGeom>
          <a:noFill/>
          <a:ln w="9525">
            <a:solidFill>
              <a:srgbClr val="0380B5"/>
            </a:solidFill>
            <a:miter lim="800000"/>
            <a:headEnd/>
            <a:tailEnd/>
          </a:ln>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330010" y="1467584"/>
            <a:ext cx="5401352" cy="4320000"/>
          </a:xfrm>
          <a:prstGeom prst="rect">
            <a:avLst/>
          </a:prstGeom>
          <a:noFill/>
          <a:ln w="9525">
            <a:solidFill>
              <a:srgbClr val="0380B5"/>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006" y="1688894"/>
            <a:ext cx="6565350" cy="4320000"/>
          </a:xfrm>
          <a:prstGeom prst="rect">
            <a:avLst/>
          </a:prstGeom>
          <a:noFill/>
          <a:ln w="9525">
            <a:solidFill>
              <a:srgbClr val="0380B5"/>
            </a:solidFill>
            <a:miter lim="800000"/>
            <a:headEnd/>
            <a:tailEnd/>
          </a:ln>
          <a:extLst>
            <a:ext uri="{909E8E84-426E-40DD-AFC4-6F175D3DCCD1}">
              <a14:hiddenFill xmlns:a14="http://schemas.microsoft.com/office/drawing/2010/main">
                <a:solidFill>
                  <a:schemeClr val="accent1"/>
                </a:solidFill>
              </a14:hiddenFill>
            </a:ext>
          </a:extLst>
        </p:spPr>
      </p:pic>
      <p:pic>
        <p:nvPicPr>
          <p:cNvPr id="9233" name="Picture 1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092446" y="1939222"/>
            <a:ext cx="4910138" cy="4362450"/>
          </a:xfrm>
          <a:prstGeom prst="rect">
            <a:avLst/>
          </a:prstGeom>
          <a:noFill/>
          <a:ln w="9525">
            <a:solidFill>
              <a:srgbClr val="0380B5"/>
            </a:solidFill>
            <a:miter lim="800000"/>
            <a:headEnd/>
            <a:tailEnd/>
          </a:ln>
          <a:extLst>
            <a:ext uri="{909E8E84-426E-40DD-AFC4-6F175D3DCCD1}">
              <a14:hiddenFill xmlns:a14="http://schemas.microsoft.com/office/drawing/2010/main">
                <a:solidFill>
                  <a:schemeClr val="accent1"/>
                </a:solidFill>
              </a14:hiddenFill>
            </a:ext>
          </a:extLst>
        </p:spPr>
      </p:pic>
      <p:pic>
        <p:nvPicPr>
          <p:cNvPr id="9235" name="Picture 19" descr="https://yy1.staticflickr.com/8306/7899580016_a5a4cac69f_z.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706688" y="2088447"/>
            <a:ext cx="2711450" cy="4064000"/>
          </a:xfrm>
          <a:prstGeom prst="rect">
            <a:avLst/>
          </a:prstGeom>
          <a:noFill/>
          <a:ln w="9525">
            <a:solidFill>
              <a:srgbClr val="0380B5"/>
            </a:solidFill>
            <a:miter lim="800000"/>
            <a:headEnd/>
            <a:tailEnd/>
          </a:ln>
          <a:extLst>
            <a:ext uri="{909E8E84-426E-40DD-AFC4-6F175D3DCCD1}">
              <a14:hiddenFill xmlns:a14="http://schemas.microsoft.com/office/drawing/2010/main">
                <a:solidFill>
                  <a:srgbClr val="FFFFFF"/>
                </a:solidFill>
              </a14:hiddenFill>
            </a:ext>
          </a:extLst>
        </p:spPr>
      </p:pic>
      <p:sp>
        <p:nvSpPr>
          <p:cNvPr id="13" name="Inhaltsplatzhalter 3"/>
          <p:cNvSpPr>
            <a:spLocks noGrp="1"/>
          </p:cNvSpPr>
          <p:nvPr>
            <p:ph sz="quarter" idx="4294967295"/>
          </p:nvPr>
        </p:nvSpPr>
        <p:spPr bwMode="auto">
          <a:xfrm>
            <a:off x="1480354" y="437226"/>
            <a:ext cx="3430733" cy="2688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indent="0">
              <a:buFontTx/>
              <a:buNone/>
            </a:pPr>
            <a:r>
              <a:rPr lang="de-DE" altLang="de-DE" dirty="0" smtClean="0">
                <a:solidFill>
                  <a:srgbClr val="0380B5"/>
                </a:solidFill>
                <a:latin typeface="Dahrendorf Light" pitchFamily="2" charset="0"/>
              </a:rPr>
              <a:t>I. Nutzerforschung für Bibliotheken im Wandel</a:t>
            </a:r>
          </a:p>
        </p:txBody>
      </p:sp>
      <p:pic>
        <p:nvPicPr>
          <p:cNvPr id="3078" name="Picture 6"/>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3285383" y="1467584"/>
            <a:ext cx="4226667" cy="4320000"/>
          </a:xfrm>
          <a:prstGeom prst="rect">
            <a:avLst/>
          </a:prstGeom>
          <a:noFill/>
          <a:ln w="9525">
            <a:solidFill>
              <a:srgbClr val="0380B5"/>
            </a:solidFill>
            <a:miter lim="800000"/>
            <a:headEnd/>
            <a:tailEnd/>
          </a:ln>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2929064" y="1179513"/>
            <a:ext cx="3886452" cy="4320000"/>
          </a:xfrm>
          <a:prstGeom prst="rect">
            <a:avLst/>
          </a:prstGeom>
          <a:noFill/>
          <a:ln w="9525">
            <a:solidFill>
              <a:srgbClr val="0380B5"/>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508000" y="908050"/>
            <a:ext cx="8208963" cy="701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1pPr>
            <a:lvl2pPr marL="717550" indent="-342900" eaLnBrk="0" hangingPunct="0">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tabLst>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eaLnBrk="1" hangingPunct="1"/>
            <a:r>
              <a:rPr lang="de-DE" altLang="de-DE" sz="1800" i="1" dirty="0" smtClean="0">
                <a:solidFill>
                  <a:srgbClr val="0080B4"/>
                </a:solidFill>
                <a:latin typeface="Dahrendorf" pitchFamily="2" charset="0"/>
              </a:rPr>
              <a:t>Marktforschung als Beitrag zur Optimierung von Services</a:t>
            </a:r>
            <a:endParaRPr lang="de-DE" altLang="de-DE" sz="1800" dirty="0">
              <a:solidFill>
                <a:srgbClr val="0080B4"/>
              </a:solidFill>
              <a:latin typeface="Dahrendorf" pitchFamily="2" charset="0"/>
            </a:endParaRPr>
          </a:p>
          <a:p>
            <a:pPr eaLnBrk="1" hangingPunct="1">
              <a:spcBef>
                <a:spcPct val="100000"/>
              </a:spcBef>
              <a:buFontTx/>
              <a:buChar char="o"/>
            </a:pPr>
            <a:r>
              <a:rPr lang="de-DE" altLang="de-DE" sz="1600" dirty="0">
                <a:solidFill>
                  <a:schemeClr val="tx1"/>
                </a:solidFill>
                <a:latin typeface="Dahrendorf" pitchFamily="2" charset="0"/>
              </a:rPr>
              <a:t>	</a:t>
            </a:r>
            <a:r>
              <a:rPr lang="de-DE" altLang="de-DE" sz="1600" b="1" dirty="0">
                <a:solidFill>
                  <a:schemeClr val="tx1"/>
                </a:solidFill>
                <a:latin typeface="Dahrendorf" pitchFamily="2" charset="0"/>
              </a:rPr>
              <a:t>Definition:</a:t>
            </a:r>
            <a:r>
              <a:rPr lang="de-DE" altLang="de-DE" sz="1600" dirty="0">
                <a:solidFill>
                  <a:schemeClr val="tx1"/>
                </a:solidFill>
                <a:latin typeface="Dahrendorf" pitchFamily="2" charset="0"/>
              </a:rPr>
              <a:t> „</a:t>
            </a:r>
            <a:r>
              <a:rPr lang="de-DE" altLang="de-DE" sz="1600" b="1" dirty="0">
                <a:solidFill>
                  <a:schemeClr val="tx1"/>
                </a:solidFill>
                <a:latin typeface="Dahrendorf" pitchFamily="2" charset="0"/>
              </a:rPr>
              <a:t>Marktforschung</a:t>
            </a:r>
            <a:r>
              <a:rPr lang="de-DE" altLang="de-DE" sz="1600" dirty="0">
                <a:solidFill>
                  <a:schemeClr val="tx1"/>
                </a:solidFill>
                <a:latin typeface="Dahrendorf" pitchFamily="2" charset="0"/>
              </a:rPr>
              <a:t> ist die systematisch und zielgerichtet betriebene 	Erforschung der Märkte, das heißt des Zusammentreffens von Angebot und 	Nachfrage. Sie beinhaltet die Sammlung, Analyse, Aufbereitung und 	Interpretation von Informationen und dient dem Ziel, möglichst objektive 	Informationen als Grundlage für Managemententscheidungen eines 	Unternehmens oder einer sonstigen Institution bereitzustellen.“ (Siegfried/Nix 	2014, S. 4)</a:t>
            </a:r>
          </a:p>
          <a:p>
            <a:pPr eaLnBrk="1" hangingPunct="1">
              <a:spcBef>
                <a:spcPct val="100000"/>
              </a:spcBef>
              <a:buFontTx/>
              <a:buChar char="o"/>
            </a:pPr>
            <a:r>
              <a:rPr lang="de-DE" altLang="de-DE" sz="1600" dirty="0">
                <a:solidFill>
                  <a:schemeClr val="tx1"/>
                </a:solidFill>
                <a:latin typeface="Dahrendorf" pitchFamily="2" charset="0"/>
              </a:rPr>
              <a:t>	</a:t>
            </a:r>
            <a:r>
              <a:rPr lang="de-DE" altLang="de-DE" sz="1600" b="1" dirty="0">
                <a:solidFill>
                  <a:schemeClr val="tx1"/>
                </a:solidFill>
                <a:latin typeface="Dahrendorf" pitchFamily="2" charset="0"/>
              </a:rPr>
              <a:t>Motivation:</a:t>
            </a:r>
          </a:p>
          <a:p>
            <a:pPr lvl="1" eaLnBrk="1" hangingPunct="1">
              <a:spcBef>
                <a:spcPct val="50000"/>
              </a:spcBef>
              <a:buFont typeface="Dahrendorf" pitchFamily="2" charset="0"/>
              <a:buChar char="•"/>
            </a:pPr>
            <a:r>
              <a:rPr lang="de-DE" altLang="de-DE" sz="1600" dirty="0">
                <a:solidFill>
                  <a:schemeClr val="tx1"/>
                </a:solidFill>
                <a:latin typeface="Dahrendorf" pitchFamily="2" charset="0"/>
                <a:cs typeface="Arial" pitchFamily="34" charset="0"/>
              </a:rPr>
              <a:t>Änderung gesellschaftliches, politisches, technologisches, rechtliches Umfeld</a:t>
            </a:r>
          </a:p>
          <a:p>
            <a:pPr lvl="1" eaLnBrk="1" hangingPunct="1">
              <a:spcBef>
                <a:spcPct val="50000"/>
              </a:spcBef>
              <a:buFont typeface="Dahrendorf" pitchFamily="2" charset="0"/>
              <a:buChar char="•"/>
            </a:pPr>
            <a:r>
              <a:rPr lang="de-DE" altLang="de-DE" sz="1600" dirty="0">
                <a:solidFill>
                  <a:schemeClr val="tx1"/>
                </a:solidFill>
                <a:latin typeface="Dahrendorf" pitchFamily="2" charset="0"/>
                <a:cs typeface="Arial" pitchFamily="34" charset="0"/>
              </a:rPr>
              <a:t>Änderung Konsumenten- bzw. Nutzerverhalten</a:t>
            </a:r>
          </a:p>
          <a:p>
            <a:pPr lvl="1" eaLnBrk="1" hangingPunct="1">
              <a:spcBef>
                <a:spcPct val="50000"/>
              </a:spcBef>
              <a:buFont typeface="Dahrendorf" pitchFamily="2" charset="0"/>
              <a:buChar char="•"/>
            </a:pPr>
            <a:r>
              <a:rPr lang="de-DE" altLang="de-DE" sz="1600" dirty="0">
                <a:solidFill>
                  <a:schemeClr val="tx1"/>
                </a:solidFill>
                <a:latin typeface="Dahrendorf" pitchFamily="2" charset="0"/>
                <a:cs typeface="Arial" pitchFamily="34" charset="0"/>
              </a:rPr>
              <a:t>Änderung der Wirkung von </a:t>
            </a:r>
            <a:r>
              <a:rPr lang="de-DE" altLang="de-DE" sz="1600" dirty="0" smtClean="0">
                <a:solidFill>
                  <a:schemeClr val="tx1"/>
                </a:solidFill>
                <a:latin typeface="Dahrendorf" pitchFamily="2" charset="0"/>
                <a:cs typeface="Arial" pitchFamily="34" charset="0"/>
              </a:rPr>
              <a:t>Marketingmaßnahmen</a:t>
            </a:r>
            <a:endParaRPr lang="de-DE" altLang="de-DE" sz="1600" dirty="0">
              <a:solidFill>
                <a:schemeClr val="tx1"/>
              </a:solidFill>
              <a:latin typeface="Dahrendorf" pitchFamily="2" charset="0"/>
              <a:cs typeface="Arial" pitchFamily="34" charset="0"/>
            </a:endParaRPr>
          </a:p>
          <a:p>
            <a:pPr marL="358775" lvl="1" eaLnBrk="1" hangingPunct="1">
              <a:spcBef>
                <a:spcPct val="100000"/>
              </a:spcBef>
              <a:buFontTx/>
              <a:buChar char="o"/>
              <a:tabLst>
                <a:tab pos="358775" algn="l"/>
              </a:tabLst>
            </a:pPr>
            <a:r>
              <a:rPr lang="de-DE" altLang="de-DE" sz="1600" b="1" dirty="0">
                <a:solidFill>
                  <a:schemeClr val="tx1"/>
                </a:solidFill>
                <a:latin typeface="Dahrendorf" pitchFamily="2" charset="0"/>
              </a:rPr>
              <a:t>Im bibliothekarischen Kontext</a:t>
            </a:r>
            <a:r>
              <a:rPr lang="de-DE" altLang="de-DE" sz="1600" dirty="0">
                <a:solidFill>
                  <a:schemeClr val="tx1"/>
                </a:solidFill>
                <a:latin typeface="Dahrendorf" pitchFamily="2" charset="0"/>
              </a:rPr>
              <a:t> häufig </a:t>
            </a:r>
            <a:r>
              <a:rPr lang="de-DE" altLang="de-DE" sz="1600" b="1" dirty="0">
                <a:solidFill>
                  <a:schemeClr val="tx1"/>
                </a:solidFill>
                <a:latin typeface="Dahrendorf" pitchFamily="2" charset="0"/>
              </a:rPr>
              <a:t>Fokussierung von Marktforschungsaktivitäten auf Benutzer</a:t>
            </a:r>
            <a:r>
              <a:rPr lang="de-DE" altLang="de-DE" sz="1600" dirty="0">
                <a:solidFill>
                  <a:schemeClr val="tx1"/>
                </a:solidFill>
                <a:latin typeface="Dahrendorf" pitchFamily="2" charset="0"/>
              </a:rPr>
              <a:t> und deren Erwartungen, Verhalten usw.; in diesem Kontext zuweilen noch Differenzierung von „Benutzerforschung“ und „Benutzungsforschung“ (i.S. einer Erforschung der Interaktion mit Informationssystemen)</a:t>
            </a:r>
          </a:p>
          <a:p>
            <a:pPr lvl="0" eaLnBrk="1" hangingPunct="1">
              <a:spcBef>
                <a:spcPct val="100000"/>
              </a:spcBef>
              <a:buFontTx/>
              <a:buChar char="o"/>
              <a:tabLst/>
            </a:pPr>
            <a:endParaRPr lang="de-DE" altLang="de-DE" sz="1600" dirty="0">
              <a:latin typeface="Dahrendorf" pitchFamily="2" charset="0"/>
            </a:endParaRPr>
          </a:p>
          <a:p>
            <a:pPr marL="290513" lvl="1" indent="-285750" eaLnBrk="1" hangingPunct="1">
              <a:spcBef>
                <a:spcPct val="50000"/>
              </a:spcBef>
              <a:buFont typeface="Courier New" panose="02070309020205020404" pitchFamily="49" charset="0"/>
              <a:buChar char="o"/>
              <a:tabLst/>
            </a:pPr>
            <a:endParaRPr lang="de-DE" altLang="de-DE" sz="1600" b="1" dirty="0" smtClean="0">
              <a:solidFill>
                <a:schemeClr val="tx1"/>
              </a:solidFill>
              <a:latin typeface="Dahrendorf" pitchFamily="2" charset="0"/>
            </a:endParaRPr>
          </a:p>
          <a:p>
            <a:pPr marL="4763" lvl="1" indent="0" eaLnBrk="1" hangingPunct="1">
              <a:spcBef>
                <a:spcPct val="50000"/>
              </a:spcBef>
              <a:tabLst/>
            </a:pPr>
            <a:endParaRPr lang="de-DE" altLang="de-DE" sz="1600" dirty="0" smtClean="0">
              <a:solidFill>
                <a:schemeClr val="tx1"/>
              </a:solidFill>
              <a:latin typeface="Dahrendorf" pitchFamily="2" charset="0"/>
              <a:cs typeface="Arial" pitchFamily="34" charset="0"/>
            </a:endParaRPr>
          </a:p>
          <a:p>
            <a:pPr marL="374650" lvl="1" indent="0" eaLnBrk="1" hangingPunct="1">
              <a:spcBef>
                <a:spcPct val="50000"/>
              </a:spcBef>
            </a:pPr>
            <a:endParaRPr lang="de-DE" altLang="de-DE" sz="1600" dirty="0">
              <a:solidFill>
                <a:schemeClr val="tx1"/>
              </a:solidFill>
              <a:latin typeface="Dahrendorf" pitchFamily="2" charset="0"/>
              <a:cs typeface="Arial" pitchFamily="34" charset="0"/>
            </a:endParaRPr>
          </a:p>
        </p:txBody>
      </p:sp>
      <p:sp>
        <p:nvSpPr>
          <p:cNvPr id="12291" name="Foliennummernplatzhalter 5"/>
          <p:cNvSpPr>
            <a:spLocks/>
          </p:cNvSpPr>
          <p:nvPr/>
        </p:nvSpPr>
        <p:spPr bwMode="auto">
          <a:xfrm>
            <a:off x="7218363" y="6492875"/>
            <a:ext cx="293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algn="r" eaLnBrk="1" hangingPunct="1"/>
            <a:fld id="{9AA0C57D-33F9-4A06-8E89-BED94C81779A}" type="slidenum">
              <a:rPr lang="de-DE" altLang="de-DE" sz="1200">
                <a:solidFill>
                  <a:srgbClr val="666666"/>
                </a:solidFill>
                <a:latin typeface="Dahrendorf Light" pitchFamily="2" charset="0"/>
              </a:rPr>
              <a:pPr algn="r" eaLnBrk="1" hangingPunct="1"/>
              <a:t>6</a:t>
            </a:fld>
            <a:r>
              <a:rPr lang="de-DE" altLang="de-DE" sz="1200">
                <a:solidFill>
                  <a:srgbClr val="666666"/>
                </a:solidFill>
                <a:latin typeface="Dahrendorf Light" pitchFamily="2" charset="0"/>
              </a:rPr>
              <a:t/>
            </a:r>
            <a:br>
              <a:rPr lang="de-DE" altLang="de-DE" sz="1200">
                <a:solidFill>
                  <a:srgbClr val="666666"/>
                </a:solidFill>
                <a:latin typeface="Dahrendorf Light" pitchFamily="2" charset="0"/>
              </a:rPr>
            </a:br>
            <a:endParaRPr lang="de-DE" altLang="de-DE" sz="1200">
              <a:solidFill>
                <a:srgbClr val="666666"/>
              </a:solidFill>
              <a:latin typeface="Dahrendorf Light" pitchFamily="2" charset="0"/>
            </a:endParaRPr>
          </a:p>
        </p:txBody>
      </p:sp>
      <p:sp>
        <p:nvSpPr>
          <p:cNvPr id="5" name="Inhaltsplatzhalter 3"/>
          <p:cNvSpPr>
            <a:spLocks noGrp="1"/>
          </p:cNvSpPr>
          <p:nvPr>
            <p:ph sz="quarter" idx="4294967295"/>
          </p:nvPr>
        </p:nvSpPr>
        <p:spPr bwMode="auto">
          <a:xfrm>
            <a:off x="1480354" y="437226"/>
            <a:ext cx="3430733" cy="2688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indent="0">
              <a:buFontTx/>
              <a:buNone/>
            </a:pPr>
            <a:r>
              <a:rPr lang="de-DE" altLang="de-DE" dirty="0" smtClean="0">
                <a:solidFill>
                  <a:srgbClr val="0380B5"/>
                </a:solidFill>
                <a:latin typeface="Dahrendorf Light" pitchFamily="2" charset="0"/>
              </a:rPr>
              <a:t>I. Nutzerforschung für Bibliotheken im Wandel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txBox="1">
            <a:spLocks noGrp="1"/>
          </p:cNvSpPr>
          <p:nvPr/>
        </p:nvSpPr>
        <p:spPr bwMode="auto">
          <a:xfrm>
            <a:off x="7218363" y="6492875"/>
            <a:ext cx="2936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defRPr/>
            </a:pPr>
            <a:fld id="{9AC3714E-F87C-4C02-BFA8-BF898C365F1F}" type="slidenum">
              <a:rPr lang="de-DE" sz="1200">
                <a:solidFill>
                  <a:srgbClr val="666666"/>
                </a:solidFill>
                <a:latin typeface="+mn-lt"/>
                <a:ea typeface="ヒラギノ角ゴ Pro W3" pitchFamily="-60" charset="-128"/>
                <a:cs typeface="Dahrendorf Light"/>
                <a:sym typeface="Gill Sans" pitchFamily="-60" charset="0"/>
              </a:rPr>
              <a:pPr algn="r">
                <a:defRPr/>
              </a:pPr>
              <a:t>7</a:t>
            </a:fld>
            <a:r>
              <a:rPr lang="de-DE" sz="1200">
                <a:solidFill>
                  <a:srgbClr val="666666"/>
                </a:solidFill>
                <a:latin typeface="+mn-lt"/>
                <a:ea typeface="ヒラギノ角ゴ Pro W3" pitchFamily="-60" charset="-128"/>
                <a:cs typeface="Dahrendorf Light"/>
                <a:sym typeface="Gill Sans" pitchFamily="-60" charset="0"/>
              </a:rPr>
              <a:t/>
            </a:r>
            <a:br>
              <a:rPr lang="de-DE" sz="1200">
                <a:solidFill>
                  <a:srgbClr val="666666"/>
                </a:solidFill>
                <a:latin typeface="+mn-lt"/>
                <a:ea typeface="ヒラギノ角ゴ Pro W3" pitchFamily="-60" charset="-128"/>
                <a:cs typeface="Dahrendorf Light"/>
                <a:sym typeface="Gill Sans" pitchFamily="-60" charset="0"/>
              </a:rPr>
            </a:br>
            <a:endParaRPr lang="de-DE" sz="1200">
              <a:solidFill>
                <a:srgbClr val="666666"/>
              </a:solidFill>
              <a:latin typeface="+mn-lt"/>
              <a:ea typeface="ヒラギノ角ゴ Pro W3" pitchFamily="-60" charset="-128"/>
              <a:cs typeface="Dahrendorf Light"/>
              <a:sym typeface="Gill Sans" pitchFamily="-60" charset="0"/>
            </a:endParaRPr>
          </a:p>
        </p:txBody>
      </p:sp>
      <p:sp>
        <p:nvSpPr>
          <p:cNvPr id="16387" name="Text Box 13"/>
          <p:cNvSpPr txBox="1">
            <a:spLocks noChangeArrowheads="1"/>
          </p:cNvSpPr>
          <p:nvPr/>
        </p:nvSpPr>
        <p:spPr bwMode="auto">
          <a:xfrm>
            <a:off x="1381125" y="2747963"/>
            <a:ext cx="6934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tabLst>
                <a:tab pos="361950" algn="l"/>
              </a:tabLs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eaLnBrk="1" hangingPunct="1"/>
            <a:r>
              <a:rPr lang="de-DE" altLang="de-DE" sz="3600" b="1" dirty="0" smtClean="0">
                <a:solidFill>
                  <a:srgbClr val="0080B4"/>
                </a:solidFill>
                <a:latin typeface="Dahrendorf" pitchFamily="2" charset="0"/>
              </a:rPr>
              <a:t>II</a:t>
            </a:r>
            <a:r>
              <a:rPr lang="de-DE" altLang="de-DE" sz="3600" b="1" dirty="0">
                <a:solidFill>
                  <a:srgbClr val="0080B4"/>
                </a:solidFill>
                <a:latin typeface="Dahrendorf" pitchFamily="2" charset="0"/>
              </a:rPr>
              <a:t>.	Herangehensweisen und 		gängige Methoden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6"/>
          <p:cNvSpPr txBox="1">
            <a:spLocks noChangeArrowheads="1"/>
          </p:cNvSpPr>
          <p:nvPr/>
        </p:nvSpPr>
        <p:spPr bwMode="auto">
          <a:xfrm>
            <a:off x="506413" y="819150"/>
            <a:ext cx="8208962" cy="354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1pPr>
            <a:lvl2pPr marL="715963" indent="-358775"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eaLnBrk="1" hangingPunct="1"/>
            <a:r>
              <a:rPr lang="de-DE" altLang="de-DE" sz="1800" i="1">
                <a:solidFill>
                  <a:srgbClr val="0080B4"/>
                </a:solidFill>
                <a:latin typeface="Dahrendorf" pitchFamily="2" charset="0"/>
              </a:rPr>
              <a:t>Marktforschung in sieben Schritten (1)</a:t>
            </a:r>
            <a:endParaRPr lang="de-DE" altLang="de-DE" sz="1800">
              <a:solidFill>
                <a:srgbClr val="0080B4"/>
              </a:solidFill>
              <a:latin typeface="Dahrendorf" pitchFamily="2" charset="0"/>
            </a:endParaRPr>
          </a:p>
          <a:p>
            <a:pPr eaLnBrk="1" hangingPunct="1">
              <a:spcBef>
                <a:spcPct val="100000"/>
              </a:spcBef>
              <a:buFontTx/>
              <a:buAutoNum type="arabicPeriod"/>
            </a:pPr>
            <a:r>
              <a:rPr lang="de-DE" altLang="de-DE" sz="1600">
                <a:solidFill>
                  <a:schemeClr val="tx1"/>
                </a:solidFill>
                <a:latin typeface="Dahrendorf" pitchFamily="2" charset="0"/>
              </a:rPr>
              <a:t>	Konkretisierung der </a:t>
            </a:r>
            <a:r>
              <a:rPr lang="de-DE" altLang="de-DE" sz="1600" b="1">
                <a:solidFill>
                  <a:schemeClr val="tx1"/>
                </a:solidFill>
                <a:latin typeface="Dahrendorf" pitchFamily="2" charset="0"/>
              </a:rPr>
              <a:t>Aufgabenstellung</a:t>
            </a:r>
          </a:p>
          <a:p>
            <a:pPr lvl="1" eaLnBrk="1" hangingPunct="1">
              <a:spcBef>
                <a:spcPct val="50000"/>
              </a:spcBef>
              <a:buFontTx/>
              <a:buChar char="•"/>
            </a:pPr>
            <a:r>
              <a:rPr lang="de-DE" altLang="de-DE" sz="1600">
                <a:solidFill>
                  <a:schemeClr val="tx1"/>
                </a:solidFill>
                <a:latin typeface="Dahrendorf" pitchFamily="2" charset="0"/>
              </a:rPr>
              <a:t>Was ist </a:t>
            </a:r>
            <a:r>
              <a:rPr lang="de-DE" altLang="de-DE" sz="1600" b="1">
                <a:solidFill>
                  <a:schemeClr val="tx1"/>
                </a:solidFill>
                <a:latin typeface="Dahrendorf" pitchFamily="2" charset="0"/>
              </a:rPr>
              <a:t>Untersuchungsziel</a:t>
            </a:r>
            <a:r>
              <a:rPr lang="de-DE" altLang="de-DE" sz="1600">
                <a:solidFill>
                  <a:schemeClr val="tx1"/>
                </a:solidFill>
                <a:latin typeface="Dahrendorf" pitchFamily="2" charset="0"/>
              </a:rPr>
              <a:t>?</a:t>
            </a:r>
          </a:p>
          <a:p>
            <a:pPr lvl="1" eaLnBrk="1" hangingPunct="1">
              <a:spcBef>
                <a:spcPct val="50000"/>
              </a:spcBef>
              <a:buFontTx/>
              <a:buChar char="•"/>
            </a:pPr>
            <a:r>
              <a:rPr lang="de-DE" altLang="de-DE" sz="1600">
                <a:solidFill>
                  <a:schemeClr val="tx1"/>
                </a:solidFill>
                <a:latin typeface="Dahrendorf" pitchFamily="2" charset="0"/>
              </a:rPr>
              <a:t>Was ist </a:t>
            </a:r>
            <a:r>
              <a:rPr lang="de-DE" altLang="de-DE" sz="1600" b="1">
                <a:solidFill>
                  <a:schemeClr val="tx1"/>
                </a:solidFill>
                <a:latin typeface="Dahrendorf" pitchFamily="2" charset="0"/>
              </a:rPr>
              <a:t>Untersuchungsgegenstand</a:t>
            </a:r>
            <a:r>
              <a:rPr lang="de-DE" altLang="de-DE" sz="1600">
                <a:solidFill>
                  <a:schemeClr val="tx1"/>
                </a:solidFill>
                <a:latin typeface="Dahrendorf" pitchFamily="2" charset="0"/>
              </a:rPr>
              <a:t>?</a:t>
            </a:r>
          </a:p>
          <a:p>
            <a:pPr lvl="1" eaLnBrk="1" hangingPunct="1">
              <a:spcBef>
                <a:spcPct val="50000"/>
              </a:spcBef>
              <a:buFontTx/>
              <a:buChar char="•"/>
            </a:pPr>
            <a:r>
              <a:rPr lang="de-DE" altLang="de-DE" sz="1600">
                <a:solidFill>
                  <a:schemeClr val="tx1"/>
                </a:solidFill>
                <a:latin typeface="Dahrendorf" pitchFamily="2" charset="0"/>
              </a:rPr>
              <a:t>Was ergibt </a:t>
            </a:r>
            <a:r>
              <a:rPr lang="de-DE" altLang="de-DE" sz="1600" b="1">
                <a:solidFill>
                  <a:schemeClr val="tx1"/>
                </a:solidFill>
                <a:latin typeface="Dahrendorf" pitchFamily="2" charset="0"/>
              </a:rPr>
              <a:t>Sekundäranalyse</a:t>
            </a:r>
            <a:r>
              <a:rPr lang="de-DE" altLang="de-DE" sz="1600">
                <a:solidFill>
                  <a:schemeClr val="tx1"/>
                </a:solidFill>
                <a:latin typeface="Dahrendorf" pitchFamily="2" charset="0"/>
              </a:rPr>
              <a:t>?</a:t>
            </a:r>
          </a:p>
          <a:p>
            <a:pPr lvl="1" eaLnBrk="1" hangingPunct="1">
              <a:spcBef>
                <a:spcPct val="50000"/>
              </a:spcBef>
              <a:buFontTx/>
              <a:buChar char="•"/>
            </a:pPr>
            <a:r>
              <a:rPr lang="de-DE" altLang="de-DE" sz="1600">
                <a:solidFill>
                  <a:schemeClr val="tx1"/>
                </a:solidFill>
                <a:latin typeface="Dahrendorf" pitchFamily="2" charset="0"/>
              </a:rPr>
              <a:t>Welche </a:t>
            </a:r>
            <a:r>
              <a:rPr lang="de-DE" altLang="de-DE" sz="1600" b="1">
                <a:solidFill>
                  <a:schemeClr val="tx1"/>
                </a:solidFill>
                <a:latin typeface="Dahrendorf" pitchFamily="2" charset="0"/>
              </a:rPr>
              <a:t>Voruntersuchung/Pilotstudie</a:t>
            </a:r>
            <a:r>
              <a:rPr lang="de-DE" altLang="de-DE" sz="1600">
                <a:solidFill>
                  <a:schemeClr val="tx1"/>
                </a:solidFill>
                <a:latin typeface="Dahrendorf" pitchFamily="2" charset="0"/>
              </a:rPr>
              <a:t> ist notwendig?</a:t>
            </a:r>
          </a:p>
          <a:p>
            <a:pPr eaLnBrk="1" hangingPunct="1">
              <a:spcBef>
                <a:spcPct val="100000"/>
              </a:spcBef>
              <a:buFontTx/>
              <a:buAutoNum type="arabicPeriod"/>
            </a:pPr>
            <a:r>
              <a:rPr lang="de-DE" altLang="de-DE" sz="1600">
                <a:solidFill>
                  <a:schemeClr val="tx1"/>
                </a:solidFill>
                <a:latin typeface="Dahrendorf" pitchFamily="2" charset="0"/>
              </a:rPr>
              <a:t>	Bestimmen der </a:t>
            </a:r>
            <a:r>
              <a:rPr lang="de-DE" altLang="de-DE" sz="1600" b="1">
                <a:solidFill>
                  <a:schemeClr val="tx1"/>
                </a:solidFill>
                <a:latin typeface="Dahrendorf" pitchFamily="2" charset="0"/>
              </a:rPr>
              <a:t>Informationsquellen</a:t>
            </a:r>
          </a:p>
          <a:p>
            <a:pPr eaLnBrk="1" hangingPunct="1">
              <a:spcBef>
                <a:spcPct val="100000"/>
              </a:spcBef>
              <a:buFontTx/>
              <a:buAutoNum type="arabicPeriod"/>
            </a:pPr>
            <a:r>
              <a:rPr lang="de-DE" altLang="de-DE" sz="1600">
                <a:solidFill>
                  <a:schemeClr val="tx1"/>
                </a:solidFill>
                <a:latin typeface="Dahrendorf" pitchFamily="2" charset="0"/>
              </a:rPr>
              <a:t>	Festlegen der </a:t>
            </a:r>
            <a:r>
              <a:rPr lang="de-DE" altLang="de-DE" sz="1600" b="1">
                <a:solidFill>
                  <a:schemeClr val="tx1"/>
                </a:solidFill>
                <a:latin typeface="Dahrendorf" pitchFamily="2" charset="0"/>
              </a:rPr>
              <a:t>Methode </a:t>
            </a:r>
            <a:r>
              <a:rPr lang="de-DE" altLang="de-DE" sz="1600">
                <a:solidFill>
                  <a:schemeClr val="tx1"/>
                </a:solidFill>
                <a:latin typeface="Dahrendorf" pitchFamily="2" charset="0"/>
              </a:rPr>
              <a:t>(Befragung, Test, …), der </a:t>
            </a:r>
            <a:r>
              <a:rPr lang="de-DE" altLang="de-DE" sz="1600" b="1">
                <a:solidFill>
                  <a:schemeClr val="tx1"/>
                </a:solidFill>
                <a:latin typeface="Dahrendorf" pitchFamily="2" charset="0"/>
              </a:rPr>
              <a:t>Zielgruppe</a:t>
            </a:r>
            <a:r>
              <a:rPr lang="de-DE" altLang="de-DE" sz="1600">
                <a:solidFill>
                  <a:schemeClr val="tx1"/>
                </a:solidFill>
                <a:latin typeface="Dahrendorf" pitchFamily="2" charset="0"/>
              </a:rPr>
              <a:t> und des 	</a:t>
            </a:r>
            <a:r>
              <a:rPr lang="de-DE" altLang="de-DE" sz="1600" b="1">
                <a:solidFill>
                  <a:schemeClr val="tx1"/>
                </a:solidFill>
                <a:latin typeface="Dahrendorf" pitchFamily="2" charset="0"/>
              </a:rPr>
              <a:t>Auswahlverfahrens</a:t>
            </a:r>
            <a:r>
              <a:rPr lang="de-DE" altLang="de-DE" sz="1600">
                <a:solidFill>
                  <a:schemeClr val="tx1"/>
                </a:solidFill>
                <a:latin typeface="Dahrendorf" pitchFamily="2" charset="0"/>
              </a:rPr>
              <a:t> → </a:t>
            </a:r>
            <a:r>
              <a:rPr lang="de-DE" altLang="de-DE" sz="1600" b="1">
                <a:solidFill>
                  <a:schemeClr val="tx1"/>
                </a:solidFill>
                <a:latin typeface="Dahrendorf" pitchFamily="2" charset="0"/>
              </a:rPr>
              <a:t>Untersuchungsdesign</a:t>
            </a:r>
            <a:endParaRPr lang="de-DE" altLang="de-DE" sz="1600">
              <a:solidFill>
                <a:schemeClr val="tx1"/>
              </a:solidFill>
              <a:latin typeface="Dahrendorf" pitchFamily="2" charset="0"/>
            </a:endParaRPr>
          </a:p>
        </p:txBody>
      </p:sp>
      <p:sp>
        <p:nvSpPr>
          <p:cNvPr id="17411" name="Foliennummernplatzhalter 5"/>
          <p:cNvSpPr>
            <a:spLocks/>
          </p:cNvSpPr>
          <p:nvPr/>
        </p:nvSpPr>
        <p:spPr bwMode="auto">
          <a:xfrm>
            <a:off x="7218363" y="6492875"/>
            <a:ext cx="293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algn="r" eaLnBrk="1" hangingPunct="1"/>
            <a:fld id="{B6F29BBF-84BA-464A-A757-FF688948A66E}" type="slidenum">
              <a:rPr lang="de-DE" altLang="de-DE" sz="1200">
                <a:solidFill>
                  <a:srgbClr val="666666"/>
                </a:solidFill>
                <a:latin typeface="Dahrendorf Light" pitchFamily="2" charset="0"/>
              </a:rPr>
              <a:pPr algn="r" eaLnBrk="1" hangingPunct="1"/>
              <a:t>8</a:t>
            </a:fld>
            <a:r>
              <a:rPr lang="de-DE" altLang="de-DE" sz="1200">
                <a:solidFill>
                  <a:srgbClr val="666666"/>
                </a:solidFill>
                <a:latin typeface="Dahrendorf Light" pitchFamily="2" charset="0"/>
              </a:rPr>
              <a:t/>
            </a:r>
            <a:br>
              <a:rPr lang="de-DE" altLang="de-DE" sz="1200">
                <a:solidFill>
                  <a:srgbClr val="666666"/>
                </a:solidFill>
                <a:latin typeface="Dahrendorf Light" pitchFamily="2" charset="0"/>
              </a:rPr>
            </a:br>
            <a:endParaRPr lang="de-DE" altLang="de-DE" sz="1200">
              <a:solidFill>
                <a:srgbClr val="666666"/>
              </a:solidFill>
              <a:latin typeface="Dahrendorf Light" pitchFamily="2" charset="0"/>
            </a:endParaRPr>
          </a:p>
        </p:txBody>
      </p:sp>
      <p:sp>
        <p:nvSpPr>
          <p:cNvPr id="17412" name="Inhaltsplatzhalter 3"/>
          <p:cNvSpPr>
            <a:spLocks noGrp="1"/>
          </p:cNvSpPr>
          <p:nvPr>
            <p:ph sz="quarter" idx="4294967295"/>
          </p:nvPr>
        </p:nvSpPr>
        <p:spPr bwMode="auto">
          <a:xfrm>
            <a:off x="1446213" y="422275"/>
            <a:ext cx="4430712" cy="225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indent="0">
              <a:buFontTx/>
              <a:buNone/>
            </a:pPr>
            <a:r>
              <a:rPr lang="de-DE" altLang="de-DE" dirty="0" smtClean="0">
                <a:solidFill>
                  <a:srgbClr val="0380B5"/>
                </a:solidFill>
                <a:latin typeface="Dahrendorf Light" pitchFamily="2" charset="0"/>
              </a:rPr>
              <a:t>II. Herangehensweisen und gängige Methoden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0">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49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6"/>
          <p:cNvSpPr txBox="1">
            <a:spLocks noChangeArrowheads="1"/>
          </p:cNvSpPr>
          <p:nvPr/>
        </p:nvSpPr>
        <p:spPr bwMode="auto">
          <a:xfrm>
            <a:off x="496888" y="819150"/>
            <a:ext cx="8208962" cy="344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1pPr>
            <a:lvl2pPr marL="717550" indent="-350838"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tabLst>
                <a:tab pos="354013" algn="l"/>
                <a:tab pos="355600" algn="l"/>
              </a:tabLs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eaLnBrk="1" hangingPunct="1"/>
            <a:r>
              <a:rPr lang="de-DE" altLang="de-DE" sz="1800" i="1" dirty="0">
                <a:solidFill>
                  <a:srgbClr val="0080B4"/>
                </a:solidFill>
                <a:latin typeface="Dahrendorf" pitchFamily="2" charset="0"/>
              </a:rPr>
              <a:t>Marktforschung in sieben Schritten (2)</a:t>
            </a:r>
            <a:endParaRPr lang="de-DE" altLang="de-DE" sz="1800" dirty="0">
              <a:solidFill>
                <a:srgbClr val="0080B4"/>
              </a:solidFill>
              <a:latin typeface="Dahrendorf" pitchFamily="2" charset="0"/>
            </a:endParaRPr>
          </a:p>
          <a:p>
            <a:pPr eaLnBrk="1" hangingPunct="1">
              <a:spcBef>
                <a:spcPct val="100000"/>
              </a:spcBef>
              <a:buFontTx/>
              <a:buAutoNum type="arabicPeriod" startAt="4"/>
            </a:pPr>
            <a:r>
              <a:rPr lang="de-DE" altLang="de-DE" sz="1600" dirty="0">
                <a:solidFill>
                  <a:schemeClr val="tx1"/>
                </a:solidFill>
                <a:latin typeface="Dahrendorf" pitchFamily="2" charset="0"/>
              </a:rPr>
              <a:t>	Gestaltung des </a:t>
            </a:r>
            <a:r>
              <a:rPr lang="de-DE" altLang="de-DE" sz="1600" b="1" dirty="0">
                <a:solidFill>
                  <a:schemeClr val="tx1"/>
                </a:solidFill>
                <a:latin typeface="Dahrendorf" pitchFamily="2" charset="0"/>
              </a:rPr>
              <a:t>Erhebungsrahmens</a:t>
            </a:r>
          </a:p>
          <a:p>
            <a:pPr lvl="1" eaLnBrk="1" hangingPunct="1">
              <a:spcBef>
                <a:spcPct val="50000"/>
              </a:spcBef>
              <a:buFontTx/>
              <a:buChar char="•"/>
            </a:pPr>
            <a:r>
              <a:rPr lang="de-DE" altLang="de-DE" sz="1600" dirty="0">
                <a:solidFill>
                  <a:schemeClr val="tx1"/>
                </a:solidFill>
                <a:latin typeface="Dahrendorf" pitchFamily="2" charset="0"/>
              </a:rPr>
              <a:t>Entwicklung des </a:t>
            </a:r>
            <a:r>
              <a:rPr lang="de-DE" altLang="de-DE" sz="1600" b="1" dirty="0">
                <a:solidFill>
                  <a:schemeClr val="tx1"/>
                </a:solidFill>
                <a:latin typeface="Dahrendorf" pitchFamily="2" charset="0"/>
              </a:rPr>
              <a:t>Forschungsinstruments</a:t>
            </a:r>
            <a:r>
              <a:rPr lang="de-DE" altLang="de-DE" sz="1600" dirty="0">
                <a:solidFill>
                  <a:schemeClr val="tx1"/>
                </a:solidFill>
                <a:latin typeface="Dahrendorf" pitchFamily="2" charset="0"/>
              </a:rPr>
              <a:t> (Fragenbogen, Pretests …)</a:t>
            </a:r>
          </a:p>
          <a:p>
            <a:pPr lvl="1" eaLnBrk="1" hangingPunct="1">
              <a:spcBef>
                <a:spcPct val="50000"/>
              </a:spcBef>
              <a:buFontTx/>
              <a:buChar char="•"/>
            </a:pPr>
            <a:r>
              <a:rPr lang="de-DE" altLang="de-DE" sz="1600" dirty="0">
                <a:solidFill>
                  <a:schemeClr val="tx1"/>
                </a:solidFill>
                <a:latin typeface="Dahrendorf" pitchFamily="2" charset="0"/>
              </a:rPr>
              <a:t>Festlegung des </a:t>
            </a:r>
            <a:r>
              <a:rPr lang="de-DE" altLang="de-DE" sz="1600" b="1" dirty="0">
                <a:solidFill>
                  <a:schemeClr val="tx1"/>
                </a:solidFill>
                <a:latin typeface="Dahrendorf" pitchFamily="2" charset="0"/>
              </a:rPr>
              <a:t>Ablaufs</a:t>
            </a:r>
            <a:r>
              <a:rPr lang="de-DE" altLang="de-DE" sz="1600" dirty="0">
                <a:solidFill>
                  <a:schemeClr val="tx1"/>
                </a:solidFill>
                <a:latin typeface="Dahrendorf" pitchFamily="2" charset="0"/>
              </a:rPr>
              <a:t> (des Experiments o.ä.)</a:t>
            </a:r>
          </a:p>
          <a:p>
            <a:pPr lvl="1" eaLnBrk="1" hangingPunct="1">
              <a:spcBef>
                <a:spcPct val="50000"/>
              </a:spcBef>
              <a:buFontTx/>
              <a:buChar char="•"/>
            </a:pPr>
            <a:r>
              <a:rPr lang="de-DE" altLang="de-DE" sz="1600" dirty="0">
                <a:solidFill>
                  <a:schemeClr val="tx1"/>
                </a:solidFill>
                <a:latin typeface="Dahrendorf" pitchFamily="2" charset="0"/>
              </a:rPr>
              <a:t>Festlegung der </a:t>
            </a:r>
            <a:r>
              <a:rPr lang="de-DE" altLang="de-DE" sz="1600" b="1" dirty="0">
                <a:solidFill>
                  <a:schemeClr val="tx1"/>
                </a:solidFill>
                <a:latin typeface="Dahrendorf" pitchFamily="2" charset="0"/>
              </a:rPr>
              <a:t>Zuständigkeiten</a:t>
            </a:r>
            <a:r>
              <a:rPr lang="de-DE" altLang="de-DE" sz="1600" dirty="0">
                <a:solidFill>
                  <a:schemeClr val="tx1"/>
                </a:solidFill>
                <a:latin typeface="Dahrendorf" pitchFamily="2" charset="0"/>
              </a:rPr>
              <a:t> (Wer macht was?)</a:t>
            </a:r>
          </a:p>
          <a:p>
            <a:pPr eaLnBrk="1" hangingPunct="1">
              <a:spcBef>
                <a:spcPct val="100000"/>
              </a:spcBef>
              <a:buFontTx/>
              <a:buAutoNum type="arabicPeriod" startAt="4"/>
            </a:pPr>
            <a:r>
              <a:rPr lang="de-DE" altLang="de-DE" sz="1600" dirty="0">
                <a:solidFill>
                  <a:schemeClr val="tx1"/>
                </a:solidFill>
                <a:latin typeface="Dahrendorf" pitchFamily="2" charset="0"/>
              </a:rPr>
              <a:t>	</a:t>
            </a:r>
            <a:r>
              <a:rPr lang="de-DE" altLang="de-DE" sz="1600" b="1" dirty="0">
                <a:solidFill>
                  <a:schemeClr val="tx1"/>
                </a:solidFill>
                <a:latin typeface="Dahrendorf" pitchFamily="2" charset="0"/>
              </a:rPr>
              <a:t>Durchführung</a:t>
            </a:r>
            <a:r>
              <a:rPr lang="de-DE" altLang="de-DE" sz="1600" dirty="0">
                <a:solidFill>
                  <a:schemeClr val="tx1"/>
                </a:solidFill>
                <a:latin typeface="Dahrendorf" pitchFamily="2" charset="0"/>
              </a:rPr>
              <a:t> der Untersuchung</a:t>
            </a:r>
            <a:endParaRPr lang="de-DE" altLang="de-DE" sz="1600" b="1" dirty="0">
              <a:solidFill>
                <a:schemeClr val="tx1"/>
              </a:solidFill>
              <a:latin typeface="Dahrendorf" pitchFamily="2" charset="0"/>
            </a:endParaRPr>
          </a:p>
          <a:p>
            <a:pPr eaLnBrk="1" hangingPunct="1">
              <a:spcBef>
                <a:spcPct val="100000"/>
              </a:spcBef>
              <a:buFontTx/>
              <a:buAutoNum type="arabicPeriod" startAt="4"/>
            </a:pPr>
            <a:r>
              <a:rPr lang="de-DE" altLang="de-DE" sz="1600" dirty="0">
                <a:solidFill>
                  <a:schemeClr val="tx1"/>
                </a:solidFill>
                <a:latin typeface="Dahrendorf" pitchFamily="2" charset="0"/>
              </a:rPr>
              <a:t>	</a:t>
            </a:r>
            <a:r>
              <a:rPr lang="de-DE" altLang="de-DE" sz="1600" b="1" dirty="0">
                <a:solidFill>
                  <a:schemeClr val="tx1"/>
                </a:solidFill>
                <a:latin typeface="Dahrendorf" pitchFamily="2" charset="0"/>
              </a:rPr>
              <a:t>Auswertung</a:t>
            </a:r>
            <a:r>
              <a:rPr lang="de-DE" altLang="de-DE" sz="1600" dirty="0">
                <a:solidFill>
                  <a:schemeClr val="tx1"/>
                </a:solidFill>
                <a:latin typeface="Dahrendorf" pitchFamily="2" charset="0"/>
              </a:rPr>
              <a:t> und </a:t>
            </a:r>
            <a:r>
              <a:rPr lang="de-DE" altLang="de-DE" sz="1600" b="1" dirty="0">
                <a:solidFill>
                  <a:schemeClr val="tx1"/>
                </a:solidFill>
                <a:latin typeface="Dahrendorf" pitchFamily="2" charset="0"/>
              </a:rPr>
              <a:t>Aufbereitung </a:t>
            </a:r>
            <a:r>
              <a:rPr lang="de-DE" altLang="de-DE" sz="1600" dirty="0">
                <a:solidFill>
                  <a:schemeClr val="tx1"/>
                </a:solidFill>
                <a:latin typeface="Dahrendorf" pitchFamily="2" charset="0"/>
              </a:rPr>
              <a:t>der Daten</a:t>
            </a:r>
          </a:p>
          <a:p>
            <a:pPr eaLnBrk="1" hangingPunct="1">
              <a:spcBef>
                <a:spcPct val="100000"/>
              </a:spcBef>
              <a:buFontTx/>
              <a:buAutoNum type="arabicPeriod" startAt="4"/>
            </a:pPr>
            <a:r>
              <a:rPr lang="de-DE" altLang="de-DE" sz="1600" dirty="0">
                <a:solidFill>
                  <a:schemeClr val="tx1"/>
                </a:solidFill>
                <a:latin typeface="Dahrendorf" pitchFamily="2" charset="0"/>
              </a:rPr>
              <a:t>	</a:t>
            </a:r>
            <a:r>
              <a:rPr lang="de-DE" altLang="de-DE" sz="1600" b="1" dirty="0">
                <a:solidFill>
                  <a:schemeClr val="tx1"/>
                </a:solidFill>
                <a:latin typeface="Dahrendorf" pitchFamily="2" charset="0"/>
              </a:rPr>
              <a:t>Analyse </a:t>
            </a:r>
            <a:r>
              <a:rPr lang="de-DE" altLang="de-DE" sz="1600" dirty="0">
                <a:solidFill>
                  <a:schemeClr val="tx1"/>
                </a:solidFill>
                <a:latin typeface="Dahrendorf" pitchFamily="2" charset="0"/>
              </a:rPr>
              <a:t>und </a:t>
            </a:r>
            <a:r>
              <a:rPr lang="de-DE" altLang="de-DE" sz="1600" b="1" dirty="0">
                <a:solidFill>
                  <a:schemeClr val="tx1"/>
                </a:solidFill>
                <a:latin typeface="Dahrendorf" pitchFamily="2" charset="0"/>
              </a:rPr>
              <a:t>Interpretation </a:t>
            </a:r>
            <a:r>
              <a:rPr lang="de-DE" altLang="de-DE" sz="1600" dirty="0">
                <a:solidFill>
                  <a:schemeClr val="tx1"/>
                </a:solidFill>
                <a:latin typeface="Dahrendorf" pitchFamily="2" charset="0"/>
              </a:rPr>
              <a:t>der Ergebnisse</a:t>
            </a:r>
          </a:p>
        </p:txBody>
      </p:sp>
      <p:sp>
        <p:nvSpPr>
          <p:cNvPr id="18435" name="Foliennummernplatzhalter 5"/>
          <p:cNvSpPr>
            <a:spLocks/>
          </p:cNvSpPr>
          <p:nvPr/>
        </p:nvSpPr>
        <p:spPr bwMode="auto">
          <a:xfrm>
            <a:off x="7218363" y="6492875"/>
            <a:ext cx="293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1pPr>
            <a:lvl2pPr marL="742950" indent="-28575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2pPr>
            <a:lvl3pPr marL="11430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3pPr>
            <a:lvl4pPr marL="16002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4pPr>
            <a:lvl5pPr marL="2057400" indent="-228600" eaLnBrk="0" hangingPunct="0">
              <a:defRPr sz="2800">
                <a:solidFill>
                  <a:srgbClr val="000000"/>
                </a:solidFill>
                <a:latin typeface="Arial Unicode MS" pitchFamily="34" charset="-128"/>
                <a:ea typeface="ヒラギノ角ゴ Pro W3"/>
                <a:cs typeface="ヒラギノ角ゴ Pro W3"/>
                <a:sym typeface="Arial Unicode MS" pitchFamily="34" charset="-128"/>
              </a:defRPr>
            </a:lvl5pPr>
            <a:lvl6pPr marL="25146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6pPr>
            <a:lvl7pPr marL="29718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7pPr>
            <a:lvl8pPr marL="34290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8pPr>
            <a:lvl9pPr marL="3886200" indent="-228600" eaLnBrk="0" fontAlgn="base" hangingPunct="0">
              <a:spcBef>
                <a:spcPct val="0"/>
              </a:spcBef>
              <a:spcAft>
                <a:spcPct val="0"/>
              </a:spcAft>
              <a:defRPr sz="2800">
                <a:solidFill>
                  <a:srgbClr val="000000"/>
                </a:solidFill>
                <a:latin typeface="Arial Unicode MS" pitchFamily="34" charset="-128"/>
                <a:ea typeface="ヒラギノ角ゴ Pro W3"/>
                <a:cs typeface="ヒラギノ角ゴ Pro W3"/>
                <a:sym typeface="Arial Unicode MS" pitchFamily="34" charset="-128"/>
              </a:defRPr>
            </a:lvl9pPr>
          </a:lstStyle>
          <a:p>
            <a:pPr algn="r" eaLnBrk="1" hangingPunct="1"/>
            <a:fld id="{CACCAB21-12AE-4F43-BF05-D27C064B2373}" type="slidenum">
              <a:rPr lang="de-DE" altLang="de-DE" sz="1200">
                <a:solidFill>
                  <a:srgbClr val="666666"/>
                </a:solidFill>
                <a:latin typeface="Dahrendorf Light" pitchFamily="2" charset="0"/>
              </a:rPr>
              <a:pPr algn="r" eaLnBrk="1" hangingPunct="1"/>
              <a:t>9</a:t>
            </a:fld>
            <a:r>
              <a:rPr lang="de-DE" altLang="de-DE" sz="1200">
                <a:solidFill>
                  <a:srgbClr val="666666"/>
                </a:solidFill>
                <a:latin typeface="Dahrendorf Light" pitchFamily="2" charset="0"/>
              </a:rPr>
              <a:t/>
            </a:r>
            <a:br>
              <a:rPr lang="de-DE" altLang="de-DE" sz="1200">
                <a:solidFill>
                  <a:srgbClr val="666666"/>
                </a:solidFill>
                <a:latin typeface="Dahrendorf Light" pitchFamily="2" charset="0"/>
              </a:rPr>
            </a:br>
            <a:endParaRPr lang="de-DE" altLang="de-DE" sz="1200">
              <a:solidFill>
                <a:srgbClr val="666666"/>
              </a:solidFill>
              <a:latin typeface="Dahrendorf Light" pitchFamily="2" charset="0"/>
            </a:endParaRPr>
          </a:p>
        </p:txBody>
      </p:sp>
      <p:sp>
        <p:nvSpPr>
          <p:cNvPr id="18436" name="Inhaltsplatzhalter 3"/>
          <p:cNvSpPr>
            <a:spLocks noGrp="1"/>
          </p:cNvSpPr>
          <p:nvPr>
            <p:ph sz="quarter" idx="4294967295"/>
          </p:nvPr>
        </p:nvSpPr>
        <p:spPr bwMode="auto">
          <a:xfrm>
            <a:off x="1446213" y="422275"/>
            <a:ext cx="4430712" cy="225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indent="0">
              <a:buFontTx/>
              <a:buNone/>
            </a:pPr>
            <a:r>
              <a:rPr lang="de-DE" altLang="de-DE" dirty="0" smtClean="0">
                <a:solidFill>
                  <a:srgbClr val="0380B5"/>
                </a:solidFill>
                <a:latin typeface="Dahrendorf Light" pitchFamily="2" charset="0"/>
              </a:rPr>
              <a:t>II. Herangehensweisen und gängige Methoden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978">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6978">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697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8_Leer">
  <a:themeElements>
    <a:clrScheme name="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Leer">
      <a:majorFont>
        <a:latin typeface="Arial"/>
        <a:ea typeface=""/>
        <a:cs typeface=""/>
      </a:majorFont>
      <a:minorFont>
        <a:latin typefac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Gill Sans" pitchFamily="-60" charset="0"/>
            <a:ea typeface="ヒラギノ角ゴ Pro W3" pitchFamily="-60" charset="-128"/>
            <a:cs typeface="ヒラギノ角ゴ Pro W3" pitchFamily="-60" charset="-128"/>
            <a:sym typeface="Gill Sans" pitchFamily="-6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Gill Sans" pitchFamily="-60" charset="0"/>
            <a:ea typeface="ヒラギノ角ゴ Pro W3" pitchFamily="-60" charset="-128"/>
            <a:cs typeface="ヒラギノ角ゴ Pro W3" pitchFamily="-60" charset="-128"/>
            <a:sym typeface="Gill Sans" pitchFamily="-60" charset="0"/>
          </a:defRPr>
        </a:defPPr>
      </a:lstStyle>
    </a:lnDef>
  </a:objectDefaults>
  <a:extraClrSchemeLst>
    <a:extraClrScheme>
      <a:clrScheme name="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Pages>0</Pages>
  <Words>471</Words>
  <Characters>0</Characters>
  <Application>Microsoft Office PowerPoint</Application>
  <PresentationFormat>Bildschirmpräsentation (4:3)</PresentationFormat>
  <Lines>0</Lines>
  <Paragraphs>156</Paragraphs>
  <Slides>19</Slides>
  <Notes>19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19</vt:i4>
      </vt:variant>
    </vt:vector>
  </HeadingPairs>
  <TitlesOfParts>
    <vt:vector size="28" baseType="lpstr">
      <vt:lpstr>Arial</vt:lpstr>
      <vt:lpstr>Dahrendorf</vt:lpstr>
      <vt:lpstr>Calibri</vt:lpstr>
      <vt:lpstr>ヒラギノ角ゴ Pro W3</vt:lpstr>
      <vt:lpstr>Courier New</vt:lpstr>
      <vt:lpstr>Gill Sans</vt:lpstr>
      <vt:lpstr>Dahrendorf Light</vt:lpstr>
      <vt:lpstr>Arial Unicode MS</vt:lpstr>
      <vt:lpstr>8_Leer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Sebastian_Nix</dc:creator>
  <cp:lastModifiedBy>Sebastian Nix</cp:lastModifiedBy>
  <cp:revision>523</cp:revision>
  <cp:lastPrinted>2014-09-23T13:11:45Z</cp:lastPrinted>
  <dcterms:created xsi:type="dcterms:W3CDTF">2010-01-21T15:30:22Z</dcterms:created>
  <dcterms:modified xsi:type="dcterms:W3CDTF">2016-03-29T12:40:00Z</dcterms:modified>
</cp:coreProperties>
</file>